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2" r:id="rId1"/>
  </p:sldMasterIdLst>
  <p:sldIdLst>
    <p:sldId id="274" r:id="rId2"/>
    <p:sldId id="256" r:id="rId3"/>
    <p:sldId id="257" r:id="rId4"/>
    <p:sldId id="258" r:id="rId5"/>
    <p:sldId id="263" r:id="rId6"/>
    <p:sldId id="269" r:id="rId7"/>
    <p:sldId id="270" r:id="rId8"/>
    <p:sldId id="271" r:id="rId9"/>
    <p:sldId id="272" r:id="rId10"/>
    <p:sldId id="273" r:id="rId11"/>
    <p:sldId id="265" r:id="rId12"/>
    <p:sldId id="268" r:id="rId13"/>
  </p:sldIdLst>
  <p:sldSz cx="18288000" cy="10287000"/>
  <p:notesSz cx="6858000" cy="9144000"/>
  <p:embeddedFontLst>
    <p:embeddedFont>
      <p:font typeface="Arimo" panose="020B0604020202020204" charset="0"/>
      <p:regular r:id="rId14"/>
    </p:embeddedFont>
    <p:embeddedFont>
      <p:font typeface="Arimo Bold" panose="020B0604020202020204" charset="0"/>
      <p:regular r:id="rId15"/>
    </p:embeddedFont>
    <p:embeddedFont>
      <p:font typeface="Arimo Italics" panose="020B0604020202020204" charset="0"/>
      <p:regular r:id="rId16"/>
    </p:embeddedFont>
    <p:embeddedFont>
      <p:font typeface="Calibri" panose="020F0502020204030204" pitchFamily="34" charset="0"/>
      <p:regular r:id="rId17"/>
      <p:bold r:id="rId18"/>
      <p:italic r:id="rId19"/>
      <p:boldItalic r:id="rId20"/>
    </p:embeddedFont>
    <p:embeddedFont>
      <p:font typeface="Imprint MT Shadow" panose="04020605060303030202" pitchFamily="82" charset="0"/>
      <p:regular r:id="rId21"/>
    </p:embeddedFont>
    <p:embeddedFont>
      <p:font typeface="League Spartan" panose="020B0604020202020204" charset="0"/>
      <p:regular r:id="rId22"/>
    </p:embeddedFont>
    <p:embeddedFont>
      <p:font typeface="Trebuchet MS" panose="020B0603020202020204" pitchFamily="34" charset="0"/>
      <p:regular r:id="rId23"/>
      <p:bold r:id="rId24"/>
      <p:italic r:id="rId25"/>
      <p:boldItalic r:id="rId26"/>
    </p:embeddedFont>
    <p:embeddedFont>
      <p:font typeface="Wingdings 3" panose="05040102010807070707" pitchFamily="18" charset="2"/>
      <p:regular r:id="rId2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033" autoAdjust="0"/>
  </p:normalViewPr>
  <p:slideViewPr>
    <p:cSldViewPr>
      <p:cViewPr>
        <p:scale>
          <a:sx n="40" d="100"/>
          <a:sy n="40" d="100"/>
        </p:scale>
        <p:origin x="1522"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[Dataprofile1.xlsx]Sheet9!PivotTable3</c:name>
    <c:fmtId val="-1"/>
  </c:pivotSource>
  <c:chart>
    <c:title>
      <c:tx>
        <c:rich>
          <a:bodyPr rot="0" spcFirstLastPara="1" vertOverflow="ellipsis" vert="horz" wrap="square" anchor="ctr" anchorCtr="1"/>
          <a:lstStyle/>
          <a:p>
            <a:pPr>
              <a:defRPr sz="1600" b="1" i="0" u="none" strike="noStrike" kern="1200" spc="100" baseline="0">
                <a:ln>
                  <a:no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outerShdw blurRad="50800" dist="38100" dir="5400000" algn="t" rotWithShape="0">
                    <a:prstClr val="black">
                      <a:alpha val="40000"/>
                    </a:prstClr>
                  </a:outerShdw>
                </a:effectLst>
                <a:latin typeface="+mn-lt"/>
                <a:ea typeface="+mn-ea"/>
                <a:cs typeface="+mn-cs"/>
              </a:defRPr>
            </a:pPr>
            <a:r>
              <a:rPr lang="en-US" sz="1000"/>
              <a:t>Hour wise Distribution  </a:t>
            </a:r>
          </a:p>
        </c:rich>
      </c:tx>
      <c:layout>
        <c:manualLayout>
          <c:xMode val="edge"/>
          <c:yMode val="edge"/>
          <c:x val="0.42848429122517451"/>
          <c:y val="3.2228360957642727E-2"/>
        </c:manualLayout>
      </c:layout>
      <c:overlay val="0"/>
      <c:spPr>
        <a:solidFill>
          <a:schemeClr val="tx1"/>
        </a:solidFill>
        <a:ln>
          <a:noFill/>
        </a:ln>
        <a:effectLst/>
      </c:spPr>
      <c:txPr>
        <a:bodyPr rot="0" spcFirstLastPara="1" vertOverflow="ellipsis" vert="horz" wrap="square" anchor="ctr" anchorCtr="1"/>
        <a:lstStyle/>
        <a:p>
          <a:pPr>
            <a:defRPr sz="1600" b="1" i="0" u="none" strike="noStrike" kern="1200" spc="100" baseline="0">
              <a:ln>
                <a:no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w="19050">
            <a:solidFill>
              <a:schemeClr val="lt1"/>
            </a:solidFill>
          </a:ln>
          <a:effectLst/>
          <a:scene3d>
            <a:camera prst="orthographicFront">
              <a:rot lat="0" lon="0" rev="0"/>
            </a:camera>
            <a:lightRig rig="threePt" dir="tl"/>
          </a:scene3d>
          <a:sp3d prstMaterial="plastic">
            <a:bevelT w="0" h="0"/>
          </a:sp3d>
        </c:spPr>
        <c:marker>
          <c:symbol val="none"/>
        </c:marker>
        <c:dLbl>
          <c:idx val="0"/>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outEnd"/>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4">
              <a:lumMod val="60000"/>
            </a:schemeClr>
          </a:solidFill>
          <a:ln w="19050">
            <a:solidFill>
              <a:schemeClr val="lt1"/>
            </a:solidFill>
          </a:ln>
          <a:effectLst/>
          <a:scene3d>
            <a:camera prst="orthographicFront">
              <a:rot lat="0" lon="0" rev="0"/>
            </a:camera>
            <a:lightRig rig="threePt" dir="tl"/>
          </a:scene3d>
          <a:sp3d prstMaterial="plastic">
            <a:bevelT w="0" h="0"/>
          </a:sp3d>
        </c:spPr>
        <c:dLbl>
          <c:idx val="0"/>
          <c:layout>
            <c:manualLayout>
              <c:x val="1.3425393172228616E-2"/>
              <c:y val="1.4776460526703825E-2"/>
            </c:manualLayout>
          </c:layout>
          <c:sp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a:effectLst/>
          </c:spPr>
          <c:txPr>
            <a:bodyPr rot="0" spcFirstLastPara="1" vertOverflow="ellipsis" vert="horz" wrap="square" lIns="38100" tIns="19050" rIns="38100" bIns="19050" anchor="ctr" anchorCtr="1">
              <a:noAutofit/>
            </a:bodyPr>
            <a:lstStyle/>
            <a:p>
              <a:pPr>
                <a:defRPr sz="900" b="1" i="0" u="none" strike="noStrike" kern="1200" baseline="0">
                  <a:ln>
                    <a:noFill/>
                  </a:ln>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7110671148845175"/>
                  <c:h val="0.11640578060272587"/>
                </c:manualLayout>
              </c15:layout>
            </c:ext>
          </c:extLst>
        </c:dLbl>
      </c:pivotFmt>
      <c:pivotFmt>
        <c:idx val="2"/>
        <c:spPr>
          <a:solidFill>
            <a:schemeClr val="accent4"/>
          </a:solidFill>
          <a:ln w="19050">
            <a:solidFill>
              <a:schemeClr val="lt1"/>
            </a:solidFill>
          </a:ln>
          <a:effectLst/>
          <a:scene3d>
            <a:camera prst="orthographicFront">
              <a:rot lat="0" lon="0" rev="0"/>
            </a:camera>
            <a:lightRig rig="threePt" dir="tl"/>
          </a:scene3d>
          <a:sp3d prstMaterial="plastic">
            <a:bevelT w="0" h="0"/>
          </a:sp3d>
        </c:spPr>
        <c:dLbl>
          <c:idx val="0"/>
          <c:layout>
            <c:manualLayout>
              <c:x val="1.2466436517069428E-2"/>
              <c:y val="-9.9315687948644968E-2"/>
            </c:manualLayout>
          </c:layou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noAutofit/>
            </a:bodyPr>
            <a:lstStyle/>
            <a:p>
              <a:pPr>
                <a:defRPr sz="900" b="1" i="0" u="none" strike="noStrike" kern="1200" baseline="0">
                  <a:ln>
                    <a:noFill/>
                  </a:ln>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8468553772550583"/>
                  <c:h val="0.12845397337381018"/>
                </c:manualLayout>
              </c15:layout>
            </c:ext>
          </c:extLst>
        </c:dLbl>
      </c:pivotFmt>
      <c:pivotFmt>
        <c:idx val="3"/>
        <c:spPr>
          <a:solidFill>
            <a:schemeClr val="accent6"/>
          </a:solidFill>
          <a:ln w="19050">
            <a:solidFill>
              <a:schemeClr val="lt1"/>
            </a:solidFill>
          </a:ln>
          <a:effectLst/>
          <a:scene3d>
            <a:camera prst="orthographicFront">
              <a:rot lat="0" lon="0" rev="0"/>
            </a:camera>
            <a:lightRig rig="threePt" dir="tl"/>
          </a:scene3d>
          <a:sp3d prstMaterial="plastic">
            <a:bevelT w="0" h="0"/>
          </a:sp3d>
        </c:spPr>
        <c:dLbl>
          <c:idx val="0"/>
          <c:layout>
            <c:manualLayout>
              <c:x val="0"/>
              <c:y val="-7.2289156626506021E-2"/>
            </c:manualLayout>
          </c:layou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4"/>
        <c:spPr>
          <a:solidFill>
            <a:schemeClr val="accent1"/>
          </a:solidFill>
          <a:ln w="19050">
            <a:solidFill>
              <a:schemeClr val="lt1"/>
            </a:solidFill>
          </a:ln>
          <a:effectLst/>
          <a:scene3d>
            <a:camera prst="orthographicFront">
              <a:rot lat="0" lon="0" rev="0"/>
            </a:camera>
            <a:lightRig rig="threePt" dir="tl"/>
          </a:scene3d>
          <a:sp3d prstMaterial="plastic">
            <a:bevelT w="0" h="0"/>
          </a:sp3d>
        </c:spPr>
        <c:dLbl>
          <c:idx val="0"/>
          <c:layout>
            <c:manualLayout>
              <c:x val="9.7813578826237049E-2"/>
              <c:y val="1.4981273408239563E-2"/>
            </c:manualLayout>
          </c:layou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5"/>
        <c:spPr>
          <a:solidFill>
            <a:schemeClr val="accent2"/>
          </a:solidFill>
          <a:ln w="19050">
            <a:solidFill>
              <a:schemeClr val="lt1"/>
            </a:solidFill>
          </a:ln>
          <a:effectLst/>
          <a:scene3d>
            <a:camera prst="orthographicFront">
              <a:rot lat="0" lon="0" rev="0"/>
            </a:camera>
            <a:lightRig rig="threePt" dir="tl"/>
          </a:scene3d>
          <a:sp3d prstMaterial="plastic">
            <a:bevelT w="0" h="0"/>
          </a:sp3d>
        </c:spPr>
        <c:dLbl>
          <c:idx val="0"/>
          <c:layout>
            <c:manualLayout>
              <c:x val="5.7537399309551211E-3"/>
              <c:y val="0"/>
            </c:manualLayout>
          </c:layou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6"/>
        <c:spPr>
          <a:solidFill>
            <a:schemeClr val="accent5"/>
          </a:solidFill>
          <a:ln w="19050">
            <a:solidFill>
              <a:schemeClr val="lt1"/>
            </a:solidFill>
          </a:ln>
          <a:effectLst/>
          <a:scene3d>
            <a:camera prst="orthographicFront">
              <a:rot lat="0" lon="0" rev="0"/>
            </a:camera>
            <a:lightRig rig="threePt" dir="tl"/>
          </a:scene3d>
          <a:sp3d prstMaterial="plastic">
            <a:bevelT w="0" h="0"/>
          </a:sp3d>
        </c:spPr>
      </c:pivotFmt>
      <c:pivotFmt>
        <c:idx val="7"/>
        <c:spPr>
          <a:solidFill>
            <a:schemeClr val="accent3">
              <a:lumMod val="60000"/>
            </a:schemeClr>
          </a:solidFill>
          <a:ln w="19050">
            <a:solidFill>
              <a:schemeClr val="lt1"/>
            </a:solidFill>
          </a:ln>
          <a:effectLst/>
          <a:scene3d>
            <a:camera prst="orthographicFront">
              <a:rot lat="0" lon="0" rev="0"/>
            </a:camera>
            <a:lightRig rig="threePt" dir="tl"/>
          </a:scene3d>
          <a:sp3d prstMaterial="plastic">
            <a:bevelT w="0" h="0"/>
          </a:sp3d>
        </c:spPr>
        <c:dLbl>
          <c:idx val="0"/>
          <c:layout>
            <c:manualLayout>
              <c:x val="1.917913310318374E-2"/>
              <c:y val="0.10035875431301418"/>
            </c:manualLayout>
          </c:layou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lIns="38100" tIns="19050" rIns="38100" bIns="19050" anchor="ctr" anchorCtr="1">
              <a:noAutofit/>
            </a:bodyPr>
            <a:lstStyle/>
            <a:p>
              <a:pPr>
                <a:defRPr sz="900" b="1" i="0" u="none" strike="noStrike" kern="1200" baseline="0">
                  <a:ln>
                    <a:noFill/>
                  </a:ln>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3374576020344983"/>
                  <c:h val="0.10855819988793536"/>
                </c:manualLayout>
              </c15:layout>
            </c:ext>
          </c:extLst>
        </c:dLbl>
      </c:pivotFmt>
      <c:pivotFmt>
        <c:idx val="8"/>
        <c:spPr>
          <a:solidFill>
            <a:schemeClr val="accent1">
              <a:lumMod val="60000"/>
            </a:schemeClr>
          </a:solidFill>
          <a:ln w="19050">
            <a:solidFill>
              <a:schemeClr val="lt1"/>
            </a:solidFill>
          </a:ln>
          <a:effectLst/>
          <a:scene3d>
            <a:camera prst="orthographicFront">
              <a:rot lat="0" lon="0" rev="0"/>
            </a:camera>
            <a:lightRig rig="threePt" dir="tl"/>
          </a:scene3d>
          <a:sp3d prstMaterial="plastic">
            <a:bevelT w="0" h="0"/>
          </a:sp3d>
        </c:spPr>
        <c:dLbl>
          <c:idx val="0"/>
          <c:layout>
            <c:manualLayout>
              <c:x val="-3.4694469519536142E-18"/>
              <c:y val="-4.1198501872659249E-2"/>
            </c:manualLayout>
          </c:layou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lIns="38100" tIns="19050" rIns="38100" bIns="19050" anchor="ctr" anchorCtr="1">
              <a:noAutofit/>
            </a:bodyPr>
            <a:lstStyle/>
            <a:p>
              <a:pPr>
                <a:defRPr sz="900" b="1" i="0" u="none" strike="noStrike" kern="1200" baseline="0">
                  <a:ln>
                    <a:noFill/>
                  </a:ln>
                  <a:solidFill>
                    <a:schemeClr val="tx1"/>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15:layout>
                <c:manualLayout>
                  <c:w val="3.283467587265055E-2"/>
                  <c:h val="5.9869061311156331E-2"/>
                </c:manualLayout>
              </c15:layout>
            </c:ext>
          </c:extLst>
        </c:dLbl>
      </c:pivotFmt>
      <c:pivotFmt>
        <c:idx val="9"/>
        <c:spPr>
          <a:solidFill>
            <a:schemeClr val="accent1"/>
          </a:solidFill>
          <a:ln w="19050">
            <a:solidFill>
              <a:schemeClr val="lt1"/>
            </a:solidFill>
          </a:ln>
          <a:effectLst/>
          <a:scene3d>
            <a:camera prst="orthographicFront">
              <a:rot lat="0" lon="0" rev="0"/>
            </a:camera>
            <a:lightRig rig="threePt" dir="tl"/>
          </a:scene3d>
          <a:sp3d prstMaterial="plastic">
            <a:bevelT w="0" h="0"/>
          </a:sp3d>
        </c:spPr>
        <c:marker>
          <c:symbol val="none"/>
        </c:marker>
        <c:dLbl>
          <c:idx val="0"/>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outEnd"/>
          <c:showLegendKey val="0"/>
          <c:showVal val="0"/>
          <c:showCatName val="0"/>
          <c:showSerName val="0"/>
          <c:showPercent val="1"/>
          <c:showBubbleSize val="0"/>
          <c:extLst>
            <c:ext xmlns:c15="http://schemas.microsoft.com/office/drawing/2012/chart" uri="{CE6537A1-D6FC-4f65-9D91-7224C49458BB}"/>
          </c:extLst>
        </c:dLbl>
      </c:pivotFmt>
      <c:pivotFmt>
        <c:idx val="10"/>
        <c:spPr>
          <a:solidFill>
            <a:schemeClr val="accent1"/>
          </a:solidFill>
          <a:ln w="19050">
            <a:solidFill>
              <a:schemeClr val="lt1"/>
            </a:solidFill>
          </a:ln>
          <a:effectLst/>
          <a:scene3d>
            <a:camera prst="orthographicFront">
              <a:rot lat="0" lon="0" rev="0"/>
            </a:camera>
            <a:lightRig rig="threePt" dir="tl"/>
          </a:scene3d>
          <a:sp3d prstMaterial="plastic">
            <a:bevelT w="0" h="0"/>
          </a:sp3d>
        </c:spPr>
        <c:dLbl>
          <c:idx val="0"/>
          <c:layout>
            <c:manualLayout>
              <c:x val="9.7813578826237049E-2"/>
              <c:y val="1.4981273408239563E-2"/>
            </c:manualLayout>
          </c:layou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1"/>
        <c:spPr>
          <a:solidFill>
            <a:schemeClr val="accent1"/>
          </a:solidFill>
          <a:ln w="19050">
            <a:solidFill>
              <a:schemeClr val="lt1"/>
            </a:solidFill>
          </a:ln>
          <a:effectLst/>
          <a:scene3d>
            <a:camera prst="orthographicFront">
              <a:rot lat="0" lon="0" rev="0"/>
            </a:camera>
            <a:lightRig rig="threePt" dir="tl"/>
          </a:scene3d>
          <a:sp3d prstMaterial="plastic">
            <a:bevelT w="0" h="0"/>
          </a:sp3d>
        </c:spPr>
        <c:dLbl>
          <c:idx val="0"/>
          <c:layout>
            <c:manualLayout>
              <c:x val="5.7537399309551211E-3"/>
              <c:y val="0"/>
            </c:manualLayout>
          </c:layou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2"/>
        <c:spPr>
          <a:solidFill>
            <a:schemeClr val="accent1"/>
          </a:solidFill>
          <a:ln w="19050">
            <a:solidFill>
              <a:schemeClr val="lt1"/>
            </a:solidFill>
          </a:ln>
          <a:effectLst/>
          <a:scene3d>
            <a:camera prst="orthographicFront">
              <a:rot lat="0" lon="0" rev="0"/>
            </a:camera>
            <a:lightRig rig="threePt" dir="tl"/>
          </a:scene3d>
          <a:sp3d prstMaterial="plastic">
            <a:bevelT w="0" h="0"/>
          </a:sp3d>
        </c:spPr>
      </c:pivotFmt>
      <c:pivotFmt>
        <c:idx val="13"/>
        <c:spPr>
          <a:solidFill>
            <a:schemeClr val="accent1"/>
          </a:solidFill>
          <a:ln w="19050">
            <a:solidFill>
              <a:schemeClr val="lt1"/>
            </a:solidFill>
          </a:ln>
          <a:effectLst/>
          <a:scene3d>
            <a:camera prst="orthographicFront">
              <a:rot lat="0" lon="0" rev="0"/>
            </a:camera>
            <a:lightRig rig="threePt" dir="tl"/>
          </a:scene3d>
          <a:sp3d prstMaterial="plastic">
            <a:bevelT w="0" h="0"/>
          </a:sp3d>
        </c:spPr>
        <c:dLbl>
          <c:idx val="0"/>
          <c:layout>
            <c:manualLayout>
              <c:x val="1.2466436517069428E-2"/>
              <c:y val="-9.9315687948644968E-2"/>
            </c:manualLayout>
          </c:layou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noAutofit/>
            </a:bodyPr>
            <a:lstStyle/>
            <a:p>
              <a:pPr>
                <a:defRPr sz="900" b="1" i="0" u="none" strike="noStrike" kern="1200" baseline="0">
                  <a:ln>
                    <a:noFill/>
                  </a:ln>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8468553772550583"/>
                  <c:h val="0.12845397337381018"/>
                </c:manualLayout>
              </c15:layout>
            </c:ext>
          </c:extLst>
        </c:dLbl>
      </c:pivotFmt>
      <c:pivotFmt>
        <c:idx val="14"/>
        <c:spPr>
          <a:solidFill>
            <a:schemeClr val="accent1"/>
          </a:solidFill>
          <a:ln w="19050">
            <a:solidFill>
              <a:schemeClr val="lt1"/>
            </a:solidFill>
          </a:ln>
          <a:effectLst/>
          <a:scene3d>
            <a:camera prst="orthographicFront">
              <a:rot lat="0" lon="0" rev="0"/>
            </a:camera>
            <a:lightRig rig="threePt" dir="tl"/>
          </a:scene3d>
          <a:sp3d prstMaterial="plastic">
            <a:bevelT w="0" h="0"/>
          </a:sp3d>
        </c:spPr>
      </c:pivotFmt>
      <c:pivotFmt>
        <c:idx val="15"/>
        <c:spPr>
          <a:solidFill>
            <a:schemeClr val="accent1"/>
          </a:solidFill>
          <a:ln w="19050">
            <a:solidFill>
              <a:schemeClr val="lt1"/>
            </a:solidFill>
          </a:ln>
          <a:effectLst/>
          <a:scene3d>
            <a:camera prst="orthographicFront">
              <a:rot lat="0" lon="0" rev="0"/>
            </a:camera>
            <a:lightRig rig="threePt" dir="tl"/>
          </a:scene3d>
          <a:sp3d prstMaterial="plastic">
            <a:bevelT w="0" h="0"/>
          </a:sp3d>
        </c:spPr>
        <c:dLbl>
          <c:idx val="0"/>
          <c:layout>
            <c:manualLayout>
              <c:x val="0"/>
              <c:y val="-7.2289156626506021E-2"/>
            </c:manualLayout>
          </c:layou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16"/>
        <c:spPr>
          <a:solidFill>
            <a:schemeClr val="accent1"/>
          </a:solidFill>
          <a:ln w="19050">
            <a:solidFill>
              <a:schemeClr val="lt1"/>
            </a:solidFill>
          </a:ln>
          <a:effectLst/>
          <a:scene3d>
            <a:camera prst="orthographicFront">
              <a:rot lat="0" lon="0" rev="0"/>
            </a:camera>
            <a:lightRig rig="threePt" dir="tl"/>
          </a:scene3d>
          <a:sp3d prstMaterial="plastic">
            <a:bevelT w="0" h="0"/>
          </a:sp3d>
        </c:spPr>
        <c:dLbl>
          <c:idx val="0"/>
          <c:layout>
            <c:manualLayout>
              <c:x val="-3.4694469519536142E-18"/>
              <c:y val="-4.1198501872659249E-2"/>
            </c:manualLayout>
          </c:layou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lIns="38100" tIns="19050" rIns="38100" bIns="19050" anchor="ctr" anchorCtr="1">
              <a:noAutofit/>
            </a:bodyPr>
            <a:lstStyle/>
            <a:p>
              <a:pPr>
                <a:defRPr sz="900" b="1" i="0" u="none" strike="noStrike" kern="1200" baseline="0">
                  <a:ln>
                    <a:noFill/>
                  </a:ln>
                  <a:solidFill>
                    <a:schemeClr val="tx1"/>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15:layout>
                <c:manualLayout>
                  <c:w val="3.283467587265055E-2"/>
                  <c:h val="5.9869061311156331E-2"/>
                </c:manualLayout>
              </c15:layout>
            </c:ext>
          </c:extLst>
        </c:dLbl>
      </c:pivotFmt>
      <c:pivotFmt>
        <c:idx val="17"/>
        <c:spPr>
          <a:solidFill>
            <a:schemeClr val="accent1"/>
          </a:solidFill>
          <a:ln w="19050">
            <a:solidFill>
              <a:schemeClr val="lt1"/>
            </a:solidFill>
          </a:ln>
          <a:effectLst/>
          <a:scene3d>
            <a:camera prst="orthographicFront">
              <a:rot lat="0" lon="0" rev="0"/>
            </a:camera>
            <a:lightRig rig="threePt" dir="tl"/>
          </a:scene3d>
          <a:sp3d prstMaterial="plastic">
            <a:bevelT w="0" h="0"/>
          </a:sp3d>
        </c:spPr>
      </c:pivotFmt>
      <c:pivotFmt>
        <c:idx val="18"/>
        <c:spPr>
          <a:solidFill>
            <a:schemeClr val="accent1"/>
          </a:solidFill>
          <a:ln w="19050">
            <a:solidFill>
              <a:schemeClr val="lt1"/>
            </a:solidFill>
          </a:ln>
          <a:effectLst/>
          <a:scene3d>
            <a:camera prst="orthographicFront">
              <a:rot lat="0" lon="0" rev="0"/>
            </a:camera>
            <a:lightRig rig="threePt" dir="tl"/>
          </a:scene3d>
          <a:sp3d prstMaterial="plastic">
            <a:bevelT w="0" h="0"/>
          </a:sp3d>
        </c:spPr>
        <c:dLbl>
          <c:idx val="0"/>
          <c:layout>
            <c:manualLayout>
              <c:x val="1.917913310318374E-2"/>
              <c:y val="0.10035875431301418"/>
            </c:manualLayout>
          </c:layou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lIns="38100" tIns="19050" rIns="38100" bIns="19050" anchor="ctr" anchorCtr="1">
              <a:noAutofit/>
            </a:bodyPr>
            <a:lstStyle/>
            <a:p>
              <a:pPr>
                <a:defRPr sz="900" b="1" i="0" u="none" strike="noStrike" kern="1200" baseline="0">
                  <a:ln>
                    <a:noFill/>
                  </a:ln>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3374576020344983"/>
                  <c:h val="0.10855819988793536"/>
                </c:manualLayout>
              </c15:layout>
            </c:ext>
          </c:extLst>
        </c:dLbl>
      </c:pivotFmt>
      <c:pivotFmt>
        <c:idx val="19"/>
        <c:spPr>
          <a:solidFill>
            <a:schemeClr val="accent1"/>
          </a:solidFill>
          <a:ln w="19050">
            <a:solidFill>
              <a:schemeClr val="lt1"/>
            </a:solidFill>
          </a:ln>
          <a:effectLst/>
          <a:scene3d>
            <a:camera prst="orthographicFront">
              <a:rot lat="0" lon="0" rev="0"/>
            </a:camera>
            <a:lightRig rig="threePt" dir="tl"/>
          </a:scene3d>
          <a:sp3d prstMaterial="plastic">
            <a:bevelT w="0" h="0"/>
          </a:sp3d>
        </c:spPr>
        <c:dLbl>
          <c:idx val="0"/>
          <c:layout>
            <c:manualLayout>
              <c:x val="1.3425393172228616E-2"/>
              <c:y val="1.4776460526703825E-2"/>
            </c:manualLayout>
          </c:layout>
          <c:sp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a:effectLst/>
          </c:spPr>
          <c:txPr>
            <a:bodyPr rot="0" spcFirstLastPara="1" vertOverflow="ellipsis" vert="horz" wrap="square" lIns="38100" tIns="19050" rIns="38100" bIns="19050" anchor="ctr" anchorCtr="1">
              <a:noAutofit/>
            </a:bodyPr>
            <a:lstStyle/>
            <a:p>
              <a:pPr>
                <a:defRPr sz="900" b="1" i="0" u="none" strike="noStrike" kern="1200" baseline="0">
                  <a:ln>
                    <a:noFill/>
                  </a:ln>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7110671148845175"/>
                  <c:h val="0.11640578060272587"/>
                </c:manualLayout>
              </c15:layout>
            </c:ext>
          </c:extLst>
        </c:dLbl>
      </c:pivotFmt>
      <c:pivotFmt>
        <c:idx val="20"/>
        <c:spPr>
          <a:solidFill>
            <a:schemeClr val="accent1"/>
          </a:solidFill>
          <a:ln w="19050">
            <a:solidFill>
              <a:schemeClr val="lt1"/>
            </a:solidFill>
          </a:ln>
          <a:effectLst/>
          <a:scene3d>
            <a:camera prst="orthographicFront">
              <a:rot lat="0" lon="0" rev="0"/>
            </a:camera>
            <a:lightRig rig="threePt" dir="tl"/>
          </a:scene3d>
          <a:sp3d prstMaterial="plastic">
            <a:bevelT w="0" h="0"/>
          </a:sp3d>
        </c:spPr>
        <c:marker>
          <c:symbol val="none"/>
        </c:marker>
        <c:dLbl>
          <c:idx val="0"/>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outEnd"/>
          <c:showLegendKey val="0"/>
          <c:showVal val="0"/>
          <c:showCatName val="0"/>
          <c:showSerName val="0"/>
          <c:showPercent val="1"/>
          <c:showBubbleSize val="0"/>
          <c:extLst>
            <c:ext xmlns:c15="http://schemas.microsoft.com/office/drawing/2012/chart" uri="{CE6537A1-D6FC-4f65-9D91-7224C49458BB}"/>
          </c:extLst>
        </c:dLbl>
      </c:pivotFmt>
      <c:pivotFmt>
        <c:idx val="21"/>
        <c:spPr>
          <a:solidFill>
            <a:schemeClr val="accent1"/>
          </a:solidFill>
          <a:ln w="19050">
            <a:solidFill>
              <a:schemeClr val="lt1"/>
            </a:solidFill>
          </a:ln>
          <a:effectLst/>
          <a:scene3d>
            <a:camera prst="orthographicFront">
              <a:rot lat="0" lon="0" rev="0"/>
            </a:camera>
            <a:lightRig rig="threePt" dir="tl"/>
          </a:scene3d>
          <a:sp3d prstMaterial="plastic">
            <a:bevelT w="0" h="0"/>
          </a:sp3d>
        </c:spPr>
        <c:dLbl>
          <c:idx val="0"/>
          <c:layout>
            <c:manualLayout>
              <c:x val="9.7813578826237049E-2"/>
              <c:y val="1.4981273408239563E-2"/>
            </c:manualLayout>
          </c:layou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22"/>
        <c:spPr>
          <a:solidFill>
            <a:schemeClr val="accent1"/>
          </a:solidFill>
          <a:ln w="19050">
            <a:solidFill>
              <a:schemeClr val="lt1"/>
            </a:solidFill>
          </a:ln>
          <a:effectLst/>
          <a:scene3d>
            <a:camera prst="orthographicFront">
              <a:rot lat="0" lon="0" rev="0"/>
            </a:camera>
            <a:lightRig rig="threePt" dir="tl"/>
          </a:scene3d>
          <a:sp3d prstMaterial="plastic">
            <a:bevelT w="0" h="0"/>
          </a:sp3d>
        </c:spPr>
        <c:dLbl>
          <c:idx val="0"/>
          <c:layout>
            <c:manualLayout>
              <c:x val="5.7537399309551211E-3"/>
              <c:y val="0"/>
            </c:manualLayout>
          </c:layou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23"/>
        <c:spPr>
          <a:solidFill>
            <a:schemeClr val="accent1"/>
          </a:solidFill>
          <a:ln w="19050">
            <a:solidFill>
              <a:schemeClr val="lt1"/>
            </a:solidFill>
          </a:ln>
          <a:effectLst/>
          <a:scene3d>
            <a:camera prst="orthographicFront">
              <a:rot lat="0" lon="0" rev="0"/>
            </a:camera>
            <a:lightRig rig="threePt" dir="tl"/>
          </a:scene3d>
          <a:sp3d prstMaterial="plastic">
            <a:bevelT w="0" h="0"/>
          </a:sp3d>
        </c:spPr>
      </c:pivotFmt>
      <c:pivotFmt>
        <c:idx val="24"/>
        <c:spPr>
          <a:solidFill>
            <a:schemeClr val="accent1"/>
          </a:solidFill>
          <a:ln w="19050">
            <a:solidFill>
              <a:schemeClr val="lt1"/>
            </a:solidFill>
          </a:ln>
          <a:effectLst/>
          <a:scene3d>
            <a:camera prst="orthographicFront">
              <a:rot lat="0" lon="0" rev="0"/>
            </a:camera>
            <a:lightRig rig="threePt" dir="tl"/>
          </a:scene3d>
          <a:sp3d prstMaterial="plastic">
            <a:bevelT w="0" h="0"/>
          </a:sp3d>
        </c:spPr>
        <c:dLbl>
          <c:idx val="0"/>
          <c:layout>
            <c:manualLayout>
              <c:x val="1.2466436517069428E-2"/>
              <c:y val="-9.9315687948644968E-2"/>
            </c:manualLayout>
          </c:layou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0" spcFirstLastPara="1" vertOverflow="ellipsis" vert="horz" wrap="square" lIns="38100" tIns="19050" rIns="38100" bIns="19050" anchor="ctr" anchorCtr="1">
              <a:noAutofit/>
            </a:bodyPr>
            <a:lstStyle/>
            <a:p>
              <a:pPr>
                <a:defRPr sz="900" b="1" i="0" u="none" strike="noStrike" kern="1200" baseline="0">
                  <a:ln>
                    <a:noFill/>
                  </a:ln>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8468553772550583"/>
                  <c:h val="0.12845397337381018"/>
                </c:manualLayout>
              </c15:layout>
            </c:ext>
          </c:extLst>
        </c:dLbl>
      </c:pivotFmt>
      <c:pivotFmt>
        <c:idx val="25"/>
        <c:spPr>
          <a:solidFill>
            <a:schemeClr val="accent1"/>
          </a:solidFill>
          <a:ln w="19050">
            <a:solidFill>
              <a:schemeClr val="lt1"/>
            </a:solidFill>
          </a:ln>
          <a:effectLst/>
          <a:scene3d>
            <a:camera prst="orthographicFront">
              <a:rot lat="0" lon="0" rev="0"/>
            </a:camera>
            <a:lightRig rig="threePt" dir="tl"/>
          </a:scene3d>
          <a:sp3d prstMaterial="plastic">
            <a:bevelT w="0" h="0"/>
          </a:sp3d>
        </c:spPr>
      </c:pivotFmt>
      <c:pivotFmt>
        <c:idx val="26"/>
        <c:spPr>
          <a:solidFill>
            <a:schemeClr val="accent1"/>
          </a:solidFill>
          <a:ln w="19050">
            <a:solidFill>
              <a:schemeClr val="lt1"/>
            </a:solidFill>
          </a:ln>
          <a:effectLst/>
          <a:scene3d>
            <a:camera prst="orthographicFront">
              <a:rot lat="0" lon="0" rev="0"/>
            </a:camera>
            <a:lightRig rig="threePt" dir="tl"/>
          </a:scene3d>
          <a:sp3d prstMaterial="plastic">
            <a:bevelT w="0" h="0"/>
          </a:sp3d>
        </c:spPr>
        <c:dLbl>
          <c:idx val="0"/>
          <c:layout>
            <c:manualLayout>
              <c:x val="0"/>
              <c:y val="-7.2289156626506021E-2"/>
            </c:manualLayout>
          </c:layou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pivotFmt>
      <c:pivotFmt>
        <c:idx val="27"/>
        <c:spPr>
          <a:solidFill>
            <a:schemeClr val="accent1"/>
          </a:solidFill>
          <a:ln w="19050">
            <a:solidFill>
              <a:schemeClr val="lt1"/>
            </a:solidFill>
          </a:ln>
          <a:effectLst/>
          <a:scene3d>
            <a:camera prst="orthographicFront">
              <a:rot lat="0" lon="0" rev="0"/>
            </a:camera>
            <a:lightRig rig="threePt" dir="tl"/>
          </a:scene3d>
          <a:sp3d prstMaterial="plastic">
            <a:bevelT w="0" h="0"/>
          </a:sp3d>
        </c:spPr>
        <c:dLbl>
          <c:idx val="0"/>
          <c:layout>
            <c:manualLayout>
              <c:x val="-3.4694469519536142E-18"/>
              <c:y val="-4.1198501872659249E-2"/>
            </c:manualLayout>
          </c:layou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lIns="38100" tIns="19050" rIns="38100" bIns="19050" anchor="ctr" anchorCtr="1">
              <a:noAutofit/>
            </a:bodyPr>
            <a:lstStyle/>
            <a:p>
              <a:pPr>
                <a:defRPr sz="900" b="1" i="0" u="none" strike="noStrike" kern="1200" baseline="0">
                  <a:ln>
                    <a:noFill/>
                  </a:ln>
                  <a:solidFill>
                    <a:schemeClr val="tx1"/>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15:layout>
                <c:manualLayout>
                  <c:w val="3.283467587265055E-2"/>
                  <c:h val="5.9869061311156331E-2"/>
                </c:manualLayout>
              </c15:layout>
            </c:ext>
          </c:extLst>
        </c:dLbl>
      </c:pivotFmt>
      <c:pivotFmt>
        <c:idx val="28"/>
        <c:spPr>
          <a:solidFill>
            <a:schemeClr val="accent1"/>
          </a:solidFill>
          <a:ln w="19050">
            <a:solidFill>
              <a:schemeClr val="lt1"/>
            </a:solidFill>
          </a:ln>
          <a:effectLst/>
          <a:scene3d>
            <a:camera prst="orthographicFront">
              <a:rot lat="0" lon="0" rev="0"/>
            </a:camera>
            <a:lightRig rig="threePt" dir="tl"/>
          </a:scene3d>
          <a:sp3d prstMaterial="plastic">
            <a:bevelT w="0" h="0"/>
          </a:sp3d>
        </c:spPr>
      </c:pivotFmt>
      <c:pivotFmt>
        <c:idx val="29"/>
        <c:spPr>
          <a:solidFill>
            <a:schemeClr val="accent1"/>
          </a:solidFill>
          <a:ln w="19050">
            <a:solidFill>
              <a:schemeClr val="lt1"/>
            </a:solidFill>
          </a:ln>
          <a:effectLst/>
          <a:scene3d>
            <a:camera prst="orthographicFront">
              <a:rot lat="0" lon="0" rev="0"/>
            </a:camera>
            <a:lightRig rig="threePt" dir="tl"/>
          </a:scene3d>
          <a:sp3d prstMaterial="plastic">
            <a:bevelT w="0" h="0"/>
          </a:sp3d>
        </c:spPr>
        <c:dLbl>
          <c:idx val="0"/>
          <c:layout>
            <c:manualLayout>
              <c:x val="1.917913310318374E-2"/>
              <c:y val="0.10035875431301418"/>
            </c:manualLayout>
          </c:layout>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rot="0" spcFirstLastPara="1" vertOverflow="ellipsis" vert="horz" wrap="square" lIns="38100" tIns="19050" rIns="38100" bIns="19050" anchor="ctr" anchorCtr="1">
              <a:noAutofit/>
            </a:bodyPr>
            <a:lstStyle/>
            <a:p>
              <a:pPr>
                <a:defRPr sz="900" b="1" i="0" u="none" strike="noStrike" kern="1200" baseline="0">
                  <a:ln>
                    <a:noFill/>
                  </a:ln>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3374576020344983"/>
                  <c:h val="0.10855819988793536"/>
                </c:manualLayout>
              </c15:layout>
            </c:ext>
          </c:extLst>
        </c:dLbl>
      </c:pivotFmt>
      <c:pivotFmt>
        <c:idx val="30"/>
        <c:spPr>
          <a:solidFill>
            <a:schemeClr val="accent1"/>
          </a:solidFill>
          <a:ln w="19050">
            <a:solidFill>
              <a:schemeClr val="lt1"/>
            </a:solidFill>
          </a:ln>
          <a:effectLst/>
          <a:scene3d>
            <a:camera prst="orthographicFront">
              <a:rot lat="0" lon="0" rev="0"/>
            </a:camera>
            <a:lightRig rig="threePt" dir="tl"/>
          </a:scene3d>
          <a:sp3d prstMaterial="plastic">
            <a:bevelT w="0" h="0"/>
          </a:sp3d>
        </c:spPr>
        <c:dLbl>
          <c:idx val="0"/>
          <c:layout>
            <c:manualLayout>
              <c:x val="1.3425393172228616E-2"/>
              <c:y val="1.4776460526703825E-2"/>
            </c:manualLayout>
          </c:layout>
          <c:sp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a:effectLst/>
          </c:spPr>
          <c:txPr>
            <a:bodyPr rot="0" spcFirstLastPara="1" vertOverflow="ellipsis" vert="horz" wrap="square" lIns="38100" tIns="19050" rIns="38100" bIns="19050" anchor="ctr" anchorCtr="1">
              <a:noAutofit/>
            </a:bodyPr>
            <a:lstStyle/>
            <a:p>
              <a:pPr>
                <a:defRPr sz="900" b="1" i="0" u="none" strike="noStrike" kern="1200" baseline="0">
                  <a:ln>
                    <a:noFill/>
                  </a:ln>
                  <a:solidFill>
                    <a:schemeClr val="tx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7110671148845175"/>
                  <c:h val="0.11640578060272587"/>
                </c:manualLayout>
              </c15:layout>
            </c:ext>
          </c:extLst>
        </c:dLbl>
      </c:pivotFmt>
    </c:pivotFmts>
    <c:plotArea>
      <c:layout/>
      <c:ofPieChart>
        <c:ofPieType val="bar"/>
        <c:varyColors val="1"/>
        <c:ser>
          <c:idx val="0"/>
          <c:order val="0"/>
          <c:tx>
            <c:strRef>
              <c:f>Sheet9!$B$5</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1-95A8-40EA-B34D-D41F7942C64E}"/>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3-95A8-40EA-B34D-D41F7942C64E}"/>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5-95A8-40EA-B34D-D41F7942C64E}"/>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7-95A8-40EA-B34D-D41F7942C64E}"/>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9-95A8-40EA-B34D-D41F7942C64E}"/>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B-95A8-40EA-B34D-D41F7942C64E}"/>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D-95A8-40EA-B34D-D41F7942C64E}"/>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0F-95A8-40EA-B34D-D41F7942C64E}"/>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11-95A8-40EA-B34D-D41F7942C64E}"/>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13-95A8-40EA-B34D-D41F7942C64E}"/>
              </c:ext>
            </c:extLst>
          </c:dPt>
          <c:dPt>
            <c:idx val="10"/>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l"/>
              </a:scene3d>
              <a:sp3d prstMaterial="plastic">
                <a:bevelT w="0" h="0"/>
              </a:sp3d>
            </c:spPr>
            <c:extLst>
              <c:ext xmlns:c16="http://schemas.microsoft.com/office/drawing/2014/chart" uri="{C3380CC4-5D6E-409C-BE32-E72D297353CC}">
                <c16:uniqueId val="{00000015-95A8-40EA-B34D-D41F7942C64E}"/>
              </c:ext>
            </c:extLst>
          </c:dPt>
          <c:dLbls>
            <c:dLbl>
              <c:idx val="0"/>
              <c:layout>
                <c:manualLayout>
                  <c:x val="9.7813578826237049E-2"/>
                  <c:y val="1.4981273408239563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95A8-40EA-B34D-D41F7942C64E}"/>
                </c:ext>
              </c:extLst>
            </c:dLbl>
            <c:dLbl>
              <c:idx val="1"/>
              <c:layout>
                <c:manualLayout>
                  <c:x val="5.7537399309551211E-3"/>
                  <c:y val="0"/>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5A8-40EA-B34D-D41F7942C64E}"/>
                </c:ext>
              </c:extLst>
            </c:dLbl>
            <c:dLbl>
              <c:idx val="3"/>
              <c:layout>
                <c:manualLayout>
                  <c:x val="1.2466436517069428E-2"/>
                  <c:y val="-9.9315687948644968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95A8-40EA-B34D-D41F7942C64E}"/>
                </c:ext>
              </c:extLst>
            </c:dLbl>
            <c:dLbl>
              <c:idx val="5"/>
              <c:layout>
                <c:manualLayout>
                  <c:x val="1.8518518518518519E-3"/>
                  <c:y val="-8.4168670532949845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95A8-40EA-B34D-D41F7942C64E}"/>
                </c:ext>
              </c:extLst>
            </c:dLbl>
            <c:dLbl>
              <c:idx val="6"/>
              <c:layout>
                <c:manualLayout>
                  <c:x val="-3.4694469519536142E-18"/>
                  <c:y val="-4.1198501872659249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95A8-40EA-B34D-D41F7942C64E}"/>
                </c:ext>
              </c:extLst>
            </c:dLbl>
            <c:dLbl>
              <c:idx val="7"/>
              <c:delete val="1"/>
              <c:extLst>
                <c:ext xmlns:c15="http://schemas.microsoft.com/office/drawing/2012/chart" uri="{CE6537A1-D6FC-4f65-9D91-7224C49458BB}"/>
                <c:ext xmlns:c16="http://schemas.microsoft.com/office/drawing/2014/chart" uri="{C3380CC4-5D6E-409C-BE32-E72D297353CC}">
                  <c16:uniqueId val="{0000000F-95A8-40EA-B34D-D41F7942C64E}"/>
                </c:ext>
              </c:extLst>
            </c:dLbl>
            <c:dLbl>
              <c:idx val="8"/>
              <c:layout>
                <c:manualLayout>
                  <c:x val="2.900104262525903E-2"/>
                  <c:y val="0.12830284651362711"/>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18536604126637279"/>
                      <c:h val="0.1117166848805821"/>
                    </c:manualLayout>
                  </c15:layout>
                </c:ext>
                <c:ext xmlns:c16="http://schemas.microsoft.com/office/drawing/2014/chart" uri="{C3380CC4-5D6E-409C-BE32-E72D297353CC}">
                  <c16:uniqueId val="{00000011-95A8-40EA-B34D-D41F7942C64E}"/>
                </c:ext>
              </c:extLst>
            </c:dLbl>
            <c:dLbl>
              <c:idx val="9"/>
              <c:layout>
                <c:manualLayout>
                  <c:x val="1.3425393172228616E-2"/>
                  <c:y val="1.4776460526703825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3-95A8-40EA-B34D-D41F7942C64E}"/>
                </c:ext>
              </c:extLst>
            </c:dLbl>
            <c:spPr>
              <a:noFill/>
              <a:ln>
                <a:noFill/>
              </a:ln>
              <a:effectLst/>
            </c:spPr>
            <c:txPr>
              <a:bodyPr rot="0" spcFirstLastPara="1" vertOverflow="ellipsis" vert="horz" wrap="square" anchor="ctr" anchorCtr="1"/>
              <a:lstStyle/>
              <a:p>
                <a:pPr>
                  <a:defRPr sz="1400" b="0" i="0" u="none" strike="noStrike" kern="1200" baseline="0">
                    <a:ln>
                      <a:no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atin typeface="+mn-lt"/>
                    <a:ea typeface="+mn-ea"/>
                    <a:cs typeface="+mn-cs"/>
                  </a:defRPr>
                </a:pPr>
                <a:endParaRPr lang="en-US"/>
              </a:p>
            </c:txPr>
            <c:dLblPos val="outEnd"/>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Sheet9!$A$6:$A$15</c:f>
              <c:strCache>
                <c:ptCount val="10"/>
                <c:pt idx="0">
                  <c:v>Sum of Diff 03-&gt;04</c:v>
                </c:pt>
                <c:pt idx="1">
                  <c:v>Sum of Diff 04-&gt;05</c:v>
                </c:pt>
                <c:pt idx="2">
                  <c:v>Sum of Diff 05-&gt;06</c:v>
                </c:pt>
                <c:pt idx="3">
                  <c:v>Sum of Diff 06-&gt;07</c:v>
                </c:pt>
                <c:pt idx="4">
                  <c:v>Sum of Diff 07-&gt;08</c:v>
                </c:pt>
                <c:pt idx="5">
                  <c:v>Sum of Diff 08-&gt;09</c:v>
                </c:pt>
                <c:pt idx="6">
                  <c:v>Sum of Diff 09-&gt;10</c:v>
                </c:pt>
                <c:pt idx="7">
                  <c:v>Sum of Diff 10-&gt;11</c:v>
                </c:pt>
                <c:pt idx="8">
                  <c:v>Sum of Diff 11-&gt;12</c:v>
                </c:pt>
                <c:pt idx="9">
                  <c:v>Sum of Diff 12-&gt;13</c:v>
                </c:pt>
              </c:strCache>
            </c:strRef>
          </c:cat>
          <c:val>
            <c:numRef>
              <c:f>Sheet9!$B$6:$B$15</c:f>
              <c:numCache>
                <c:formatCode>General</c:formatCode>
                <c:ptCount val="10"/>
                <c:pt idx="0">
                  <c:v>5155.4270000000097</c:v>
                </c:pt>
                <c:pt idx="1">
                  <c:v>3636.3450000000071</c:v>
                </c:pt>
                <c:pt idx="2">
                  <c:v>2003.517999999998</c:v>
                </c:pt>
                <c:pt idx="3">
                  <c:v>15278.778</c:v>
                </c:pt>
                <c:pt idx="4">
                  <c:v>2453.7010000000005</c:v>
                </c:pt>
                <c:pt idx="5">
                  <c:v>6106.5390000000007</c:v>
                </c:pt>
                <c:pt idx="6">
                  <c:v>1734.8279999999952</c:v>
                </c:pt>
                <c:pt idx="7">
                  <c:v>34.314</c:v>
                </c:pt>
                <c:pt idx="8">
                  <c:v>3750.0470000000005</c:v>
                </c:pt>
                <c:pt idx="9">
                  <c:v>14982.921000000002</c:v>
                </c:pt>
              </c:numCache>
            </c:numRef>
          </c:val>
          <c:extLst>
            <c:ext xmlns:c16="http://schemas.microsoft.com/office/drawing/2014/chart" uri="{C3380CC4-5D6E-409C-BE32-E72D297353CC}">
              <c16:uniqueId val="{00000016-95A8-40EA-B34D-D41F7942C64E}"/>
            </c:ext>
          </c:extLst>
        </c:ser>
        <c:dLbls>
          <c:showLegendKey val="0"/>
          <c:showVal val="0"/>
          <c:showCatName val="0"/>
          <c:showSerName val="0"/>
          <c:showPercent val="0"/>
          <c:showBubbleSize val="0"/>
          <c:showLeaderLines val="1"/>
        </c:dLbls>
        <c:gapWidth val="100"/>
        <c:secondPieSize val="75"/>
        <c:serLines>
          <c:spPr>
            <a:ln w="9525" cap="flat" cmpd="sng" algn="ctr">
              <a:solidFill>
                <a:schemeClr val="lt1">
                  <a:lumMod val="95000"/>
                  <a:alpha val="54000"/>
                </a:schemeClr>
              </a:solidFill>
              <a:round/>
            </a:ln>
            <a:effectLst/>
          </c:spPr>
        </c:serLines>
      </c:ofPieChart>
      <c:spPr>
        <a:noFill/>
        <a:ln>
          <a:noFill/>
        </a:ln>
        <a:effectLst/>
      </c:spPr>
    </c:plotArea>
    <c:legend>
      <c:legendPos val="r"/>
      <c:layout>
        <c:manualLayout>
          <c:xMode val="edge"/>
          <c:yMode val="edge"/>
          <c:x val="0.83314450277048702"/>
          <c:y val="4.8460559196567492E-2"/>
          <c:w val="0.15574438611840186"/>
          <c:h val="0.60579313813318247"/>
        </c:manualLayout>
      </c:layout>
      <c:overlay val="0"/>
      <c:spPr>
        <a:noFill/>
        <a:ln>
          <a:noFill/>
        </a:ln>
        <a:effectLst/>
      </c:spPr>
      <c:txPr>
        <a:bodyPr rot="0" spcFirstLastPara="1" vertOverflow="ellipsis" vert="horz" wrap="square" anchor="ctr" anchorCtr="1"/>
        <a:lstStyle/>
        <a:p>
          <a:pPr>
            <a:defRPr sz="1200" b="0" i="0" u="none" strike="noStrike" kern="1200" baseline="0">
              <a:ln>
                <a:no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ln>
            <a:no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[modified_TMS2.xlsx]Sheet3!PivotTable4</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800" b="1" dirty="0"/>
              <a:t>Vehicle Rejection Details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Sheet3!$B$4:$B$5</c:f>
              <c:strCache>
                <c:ptCount val="1"/>
                <c:pt idx="0">
                  <c:v>2021</c:v>
                </c:pt>
              </c:strCache>
            </c:strRef>
          </c:tx>
          <c:spPr>
            <a:solidFill>
              <a:schemeClr val="accent4">
                <a:lumMod val="60000"/>
                <a:lumOff val="40000"/>
              </a:schemeClr>
            </a:solidFill>
            <a:ln>
              <a:noFill/>
            </a:ln>
            <a:effectLst/>
          </c:spPr>
          <c:invertIfNegative val="0"/>
          <c:dLbls>
            <c:dLbl>
              <c:idx val="0"/>
              <c:tx>
                <c:rich>
                  <a:bodyPr/>
                  <a:lstStyle/>
                  <a:p>
                    <a:fld id="{9302D8D2-1FBB-40B0-AAB6-83C6FC2CC8F1}" type="VALUE">
                      <a:rPr lang="en-US"/>
                      <a:pPr/>
                      <a:t>[VALUE]</a:t>
                    </a:fld>
                    <a:r>
                      <a:rPr lang="en-US"/>
                      <a:t>Hrs</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C9D6-4D61-AC83-8B464D64CEEC}"/>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Sheet3!$A$6:$A$7</c:f>
              <c:strCache>
                <c:ptCount val="2"/>
                <c:pt idx="0">
                  <c:v>Sum of Time In Factory</c:v>
                </c:pt>
                <c:pt idx="1">
                  <c:v>Total Number of Vehicle rejection</c:v>
                </c:pt>
              </c:strCache>
            </c:strRef>
          </c:cat>
          <c:val>
            <c:numRef>
              <c:f>Sheet3!$B$6:$B$7</c:f>
              <c:numCache>
                <c:formatCode>General</c:formatCode>
                <c:ptCount val="2"/>
                <c:pt idx="0">
                  <c:v>2149.7309999999984</c:v>
                </c:pt>
                <c:pt idx="1">
                  <c:v>194</c:v>
                </c:pt>
              </c:numCache>
            </c:numRef>
          </c:val>
          <c:extLst>
            <c:ext xmlns:c16="http://schemas.microsoft.com/office/drawing/2014/chart" uri="{C3380CC4-5D6E-409C-BE32-E72D297353CC}">
              <c16:uniqueId val="{00000001-C9D6-4D61-AC83-8B464D64CEEC}"/>
            </c:ext>
          </c:extLst>
        </c:ser>
        <c:ser>
          <c:idx val="1"/>
          <c:order val="1"/>
          <c:tx>
            <c:strRef>
              <c:f>Sheet3!$C$4:$C$5</c:f>
              <c:strCache>
                <c:ptCount val="1"/>
                <c:pt idx="0">
                  <c:v>2022</c:v>
                </c:pt>
              </c:strCache>
            </c:strRef>
          </c:tx>
          <c:spPr>
            <a:solidFill>
              <a:schemeClr val="accent2"/>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2-C9D6-4D61-AC83-8B464D64CEEC}"/>
              </c:ext>
            </c:extLst>
          </c:dPt>
          <c:dPt>
            <c:idx val="1"/>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4-C9D6-4D61-AC83-8B464D64CEEC}"/>
              </c:ext>
            </c:extLst>
          </c:dPt>
          <c:dLbls>
            <c:dLbl>
              <c:idx val="0"/>
              <c:tx>
                <c:rich>
                  <a:bodyPr/>
                  <a:lstStyle/>
                  <a:p>
                    <a:fld id="{E3FEDA75-ADDF-4364-B8BB-EAAADDC5FF0C}" type="VALUE">
                      <a:rPr lang="en-US"/>
                      <a:pPr/>
                      <a:t>[VALUE]</a:t>
                    </a:fld>
                    <a:r>
                      <a:rPr lang="en-US"/>
                      <a:t> Hrs</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9D6-4D61-AC83-8B464D64CEEC}"/>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Sheet3!$A$6:$A$7</c:f>
              <c:strCache>
                <c:ptCount val="2"/>
                <c:pt idx="0">
                  <c:v>Sum of Time In Factory</c:v>
                </c:pt>
                <c:pt idx="1">
                  <c:v>Total Number of Vehicle rejection</c:v>
                </c:pt>
              </c:strCache>
            </c:strRef>
          </c:cat>
          <c:val>
            <c:numRef>
              <c:f>Sheet3!$C$6:$C$7</c:f>
              <c:numCache>
                <c:formatCode>General</c:formatCode>
                <c:ptCount val="2"/>
                <c:pt idx="0">
                  <c:v>3308.7430000000008</c:v>
                </c:pt>
                <c:pt idx="1">
                  <c:v>284</c:v>
                </c:pt>
              </c:numCache>
            </c:numRef>
          </c:val>
          <c:extLst>
            <c:ext xmlns:c16="http://schemas.microsoft.com/office/drawing/2014/chart" uri="{C3380CC4-5D6E-409C-BE32-E72D297353CC}">
              <c16:uniqueId val="{00000003-C9D6-4D61-AC83-8B464D64CEEC}"/>
            </c:ext>
          </c:extLst>
        </c:ser>
        <c:dLbls>
          <c:showLegendKey val="0"/>
          <c:showVal val="0"/>
          <c:showCatName val="0"/>
          <c:showSerName val="0"/>
          <c:showPercent val="0"/>
          <c:showBubbleSize val="0"/>
        </c:dLbls>
        <c:gapWidth val="182"/>
        <c:axId val="511669008"/>
        <c:axId val="511665728"/>
      </c:barChart>
      <c:catAx>
        <c:axId val="5116690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511665728"/>
        <c:crosses val="autoZero"/>
        <c:auto val="1"/>
        <c:lblAlgn val="ctr"/>
        <c:lblOffset val="100"/>
        <c:noMultiLvlLbl val="0"/>
      </c:catAx>
      <c:valAx>
        <c:axId val="511665728"/>
        <c:scaling>
          <c:logBase val="10"/>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6690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2260601" y="3606801"/>
            <a:ext cx="11650404" cy="2469453"/>
          </a:xfrm>
        </p:spPr>
        <p:txBody>
          <a:bodyPr anchor="b">
            <a:noAutofit/>
          </a:bodyPr>
          <a:lstStyle>
            <a:lvl1pPr algn="r">
              <a:defRPr sz="81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2260601" y="6076250"/>
            <a:ext cx="11650404" cy="1645349"/>
          </a:xfrm>
        </p:spPr>
        <p:txBody>
          <a:bodyPr anchor="t"/>
          <a:lstStyle>
            <a:lvl1pPr marL="0" indent="0" algn="r">
              <a:buNone/>
              <a:defRPr>
                <a:solidFill>
                  <a:schemeClr val="tx1">
                    <a:lumMod val="50000"/>
                    <a:lumOff val="50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59467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3" y="914400"/>
            <a:ext cx="12895002" cy="5105400"/>
          </a:xfrm>
        </p:spPr>
        <p:txBody>
          <a:bodyPr anchor="ctr">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31079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049209" y="5448300"/>
            <a:ext cx="10836786" cy="571500"/>
          </a:xfrm>
        </p:spPr>
        <p:txBody>
          <a:bodyPr anchor="ctr">
            <a:noAutofit/>
          </a:bodyPr>
          <a:lstStyle>
            <a:lvl1pPr marL="0" indent="0">
              <a:buFontTx/>
              <a:buNone/>
              <a:defRPr sz="2400">
                <a:solidFill>
                  <a:schemeClr val="tx1">
                    <a:lumMod val="50000"/>
                    <a:lumOff val="50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05600"/>
            <a:ext cx="12895002" cy="2356443"/>
          </a:xfrm>
        </p:spPr>
        <p:txBody>
          <a:bodyPr anchor="ctr">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0" name="TextBox 19"/>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latin typeface="Arial"/>
              </a:rPr>
              <a:t>”</a:t>
            </a:r>
            <a:endParaRPr lang="en-US" sz="2700" dirty="0">
              <a:solidFill>
                <a:schemeClr val="accent1">
                  <a:lumMod val="60000"/>
                  <a:lumOff val="40000"/>
                </a:schemeClr>
              </a:solidFill>
              <a:latin typeface="Arial"/>
            </a:endParaRPr>
          </a:p>
        </p:txBody>
      </p:sp>
    </p:spTree>
    <p:extLst>
      <p:ext uri="{BB962C8B-B14F-4D97-AF65-F5344CB8AC3E}">
        <p14:creationId xmlns:p14="http://schemas.microsoft.com/office/powerpoint/2010/main" val="220606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16003" y="2897982"/>
            <a:ext cx="12895002" cy="3893190"/>
          </a:xfrm>
        </p:spPr>
        <p:txBody>
          <a:bodyPr anchor="b">
            <a:normAutofit/>
          </a:bodyPr>
          <a:lstStyle>
            <a:lvl1pPr algn="l">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75000"/>
                    <a:lumOff val="2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00846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397001" y="914400"/>
            <a:ext cx="12141201"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tx1">
                    <a:lumMod val="75000"/>
                    <a:lumOff val="25000"/>
                  </a:schemeClr>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4" name="TextBox 23"/>
          <p:cNvSpPr txBox="1"/>
          <p:nvPr/>
        </p:nvSpPr>
        <p:spPr>
          <a:xfrm>
            <a:off x="812805" y="1185567"/>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3339517" y="4329834"/>
            <a:ext cx="914400" cy="877164"/>
          </a:xfrm>
          <a:prstGeom prst="rect">
            <a:avLst/>
          </a:prstGeom>
        </p:spPr>
        <p:txBody>
          <a:bodyPr vert="horz" lIns="137160" tIns="68580" rIns="137160" bIns="68580" rtlCol="0" anchor="ctr">
            <a:noAutofit/>
          </a:bodyPr>
          <a:lstStyle/>
          <a:p>
            <a:pPr lvl="0"/>
            <a:r>
              <a:rPr lang="en-US" sz="12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71191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28699" y="914400"/>
            <a:ext cx="12882305" cy="4533900"/>
          </a:xfrm>
        </p:spPr>
        <p:txBody>
          <a:bodyPr anchor="ctr">
            <a:normAutofit/>
          </a:bodyPr>
          <a:lstStyle>
            <a:lvl1pPr algn="l">
              <a:defRPr sz="66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15999" y="6019800"/>
            <a:ext cx="12895004" cy="771372"/>
          </a:xfrm>
        </p:spPr>
        <p:txBody>
          <a:bodyPr anchor="b">
            <a:noAutofit/>
          </a:bodyPr>
          <a:lstStyle>
            <a:lvl1pPr marL="0" indent="0">
              <a:buFontTx/>
              <a:buNone/>
              <a:defRPr sz="3600">
                <a:solidFill>
                  <a:schemeClr val="accent1"/>
                </a:solidFill>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016003" y="6791172"/>
            <a:ext cx="12895002" cy="2270871"/>
          </a:xfrm>
        </p:spPr>
        <p:txBody>
          <a:bodyPr anchor="t">
            <a:normAutofit/>
          </a:bodyPr>
          <a:lstStyle>
            <a:lvl1pPr marL="0" indent="0" algn="l">
              <a:buNone/>
              <a:defRPr sz="27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82630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54841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51510" y="914399"/>
            <a:ext cx="1957115" cy="787717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016003" y="914400"/>
            <a:ext cx="10590225" cy="78771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73724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4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84754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6003" y="4051301"/>
            <a:ext cx="12895002" cy="2739872"/>
          </a:xfrm>
        </p:spPr>
        <p:txBody>
          <a:bodyPr anchor="b"/>
          <a:lstStyle>
            <a:lvl1pPr algn="l">
              <a:defRPr sz="6000" b="0" cap="none"/>
            </a:lvl1pPr>
          </a:lstStyle>
          <a:p>
            <a:r>
              <a:rPr lang="en-US"/>
              <a:t>Click to edit Master title style</a:t>
            </a:r>
            <a:endParaRPr lang="en-US" dirty="0"/>
          </a:p>
        </p:txBody>
      </p:sp>
      <p:sp>
        <p:nvSpPr>
          <p:cNvPr id="3" name="Text Placeholder 2"/>
          <p:cNvSpPr>
            <a:spLocks noGrp="1"/>
          </p:cNvSpPr>
          <p:nvPr>
            <p:ph type="body" idx="1"/>
          </p:nvPr>
        </p:nvSpPr>
        <p:spPr>
          <a:xfrm>
            <a:off x="1016003" y="6791172"/>
            <a:ext cx="12895002" cy="1290600"/>
          </a:xfrm>
        </p:spPr>
        <p:txBody>
          <a:bodyPr anchor="t"/>
          <a:lstStyle>
            <a:lvl1pPr marL="0" indent="0" algn="l">
              <a:buNone/>
              <a:defRPr sz="3000">
                <a:solidFill>
                  <a:schemeClr val="tx1">
                    <a:lumMod val="50000"/>
                    <a:lumOff val="50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7531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6002" y="3240884"/>
            <a:ext cx="6276053" cy="58211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34955" y="3240884"/>
            <a:ext cx="6276051" cy="5821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84335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3618" y="3241475"/>
            <a:ext cx="6278435"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3618" y="4105868"/>
            <a:ext cx="6278435"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32575" y="3241475"/>
            <a:ext cx="6278427" cy="864393"/>
          </a:xfrm>
        </p:spPr>
        <p:txBody>
          <a:bodyPr anchor="b">
            <a:noAutofit/>
          </a:bodyPr>
          <a:lstStyle>
            <a:lvl1pPr marL="0" indent="0">
              <a:buNone/>
              <a:defRPr sz="36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7632577" y="4105868"/>
            <a:ext cx="6278426" cy="49561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10064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16001" y="914400"/>
            <a:ext cx="12895002" cy="19812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5/2/2023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86055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67910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1" y="2247906"/>
            <a:ext cx="5781792" cy="1917699"/>
          </a:xfrm>
        </p:spPr>
        <p:txBody>
          <a:bodyPr anchor="b">
            <a:normAutofit/>
          </a:bodyPr>
          <a:lstStyle>
            <a:lvl1pPr>
              <a:defRPr sz="3000"/>
            </a:lvl1pPr>
          </a:lstStyle>
          <a:p>
            <a:r>
              <a:rPr lang="en-US"/>
              <a:t>Click to edit Master title style</a:t>
            </a:r>
            <a:endParaRPr lang="en-US" dirty="0"/>
          </a:p>
        </p:txBody>
      </p:sp>
      <p:sp>
        <p:nvSpPr>
          <p:cNvPr id="3" name="Content Placeholder 2"/>
          <p:cNvSpPr>
            <a:spLocks noGrp="1"/>
          </p:cNvSpPr>
          <p:nvPr>
            <p:ph idx="1"/>
          </p:nvPr>
        </p:nvSpPr>
        <p:spPr>
          <a:xfrm>
            <a:off x="7140692" y="772387"/>
            <a:ext cx="6770312" cy="828965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1" y="4165604"/>
            <a:ext cx="5781792" cy="3876674"/>
          </a:xfrm>
        </p:spPr>
        <p:txBody>
          <a:bodyPr>
            <a:normAutofit/>
          </a:bodyPr>
          <a:lstStyle>
            <a:lvl1pPr marL="0" indent="0">
              <a:buNone/>
              <a:defRPr sz="2100"/>
            </a:lvl1pPr>
            <a:lvl2pPr marL="685595" indent="0">
              <a:buNone/>
              <a:defRPr sz="2100"/>
            </a:lvl2pPr>
            <a:lvl3pPr marL="1371189" indent="0">
              <a:buNone/>
              <a:defRPr sz="1800"/>
            </a:lvl3pPr>
            <a:lvl4pPr marL="2056784" indent="0">
              <a:buNone/>
              <a:defRPr sz="1500"/>
            </a:lvl4pPr>
            <a:lvl5pPr marL="2742377" indent="0">
              <a:buNone/>
              <a:defRPr sz="1500"/>
            </a:lvl5pPr>
            <a:lvl6pPr marL="3427971" indent="0">
              <a:buNone/>
              <a:defRPr sz="1500"/>
            </a:lvl6pPr>
            <a:lvl7pPr marL="4113566" indent="0">
              <a:buNone/>
              <a:defRPr sz="1500"/>
            </a:lvl7pPr>
            <a:lvl8pPr marL="4799160" indent="0">
              <a:buNone/>
              <a:defRPr sz="1500"/>
            </a:lvl8pPr>
            <a:lvl9pPr marL="5484755"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60790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2" y="7200900"/>
            <a:ext cx="12895001" cy="85010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16001" y="914400"/>
            <a:ext cx="12895002" cy="5768577"/>
          </a:xfrm>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16002" y="8051007"/>
            <a:ext cx="12895001" cy="1011036"/>
          </a:xfrm>
        </p:spPr>
        <p:txBody>
          <a:bodyPr>
            <a:normAutofit/>
          </a:bodyPr>
          <a:lstStyle>
            <a:lvl1pPr marL="0" indent="0">
              <a:buNone/>
              <a:defRPr sz="18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127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2700"/>
            <a:ext cx="18288000" cy="10299701"/>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16001" y="914400"/>
            <a:ext cx="12895002" cy="19812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16001" y="3240884"/>
            <a:ext cx="12895002" cy="5821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807700" y="9062044"/>
            <a:ext cx="1367909" cy="547688"/>
          </a:xfrm>
          <a:prstGeom prst="rect">
            <a:avLst/>
          </a:prstGeom>
        </p:spPr>
        <p:txBody>
          <a:bodyPr vert="horz" lIns="91440" tIns="45720" rIns="91440" bIns="45720" rtlCol="0" anchor="ctr"/>
          <a:lstStyle>
            <a:lvl1pPr algn="r">
              <a:defRPr sz="1350">
                <a:solidFill>
                  <a:schemeClr val="tx1">
                    <a:tint val="75000"/>
                  </a:schemeClr>
                </a:solidFill>
              </a:defRPr>
            </a:lvl1pPr>
          </a:lstStyle>
          <a:p>
            <a:fld id="{1D8BD707-D9CF-40AE-B4C6-C98DA3205C09}" type="datetimeFigureOut">
              <a:rPr lang="en-US" smtClean="0"/>
              <a:pPr/>
              <a:t>5/2/2023</a:t>
            </a:fld>
            <a:endParaRPr lang="en-US"/>
          </a:p>
        </p:txBody>
      </p:sp>
      <p:sp>
        <p:nvSpPr>
          <p:cNvPr id="5" name="Footer Placeholder 4"/>
          <p:cNvSpPr>
            <a:spLocks noGrp="1"/>
          </p:cNvSpPr>
          <p:nvPr>
            <p:ph type="ftr" sz="quarter" idx="3"/>
          </p:nvPr>
        </p:nvSpPr>
        <p:spPr>
          <a:xfrm>
            <a:off x="1016001" y="9062044"/>
            <a:ext cx="9446418" cy="547688"/>
          </a:xfrm>
          <a:prstGeom prst="rect">
            <a:avLst/>
          </a:prstGeom>
        </p:spPr>
        <p:txBody>
          <a:bodyPr vert="horz" lIns="91440" tIns="45720" rIns="91440" bIns="45720" rtlCol="0" anchor="ctr"/>
          <a:lstStyle>
            <a:lvl1pPr algn="l">
              <a:defRPr sz="13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885995" y="9062044"/>
            <a:ext cx="1025009" cy="547688"/>
          </a:xfrm>
          <a:prstGeom prst="rect">
            <a:avLst/>
          </a:prstGeom>
        </p:spPr>
        <p:txBody>
          <a:bodyPr vert="horz" lIns="91440" tIns="45720" rIns="91440" bIns="45720" rtlCol="0" anchor="ctr"/>
          <a:lstStyle>
            <a:lvl1pPr algn="r">
              <a:defRPr sz="1350">
                <a:solidFill>
                  <a:schemeClr val="accent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296851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6858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514350" indent="-514350" algn="l" defTabSz="685800" rtl="0" eaLnBrk="1" latinLnBrk="0" hangingPunct="1">
        <a:spcBef>
          <a:spcPts val="1500"/>
        </a:spcBef>
        <a:spcAft>
          <a:spcPts val="0"/>
        </a:spcAft>
        <a:buClr>
          <a:schemeClr val="accent1"/>
        </a:buClr>
        <a:buSzPct val="80000"/>
        <a:buFont typeface="Wingdings 3" charset="2"/>
        <a:buChar char=""/>
        <a:defRPr sz="2700" kern="1200">
          <a:solidFill>
            <a:schemeClr val="tx1">
              <a:lumMod val="75000"/>
              <a:lumOff val="25000"/>
            </a:schemeClr>
          </a:solidFill>
          <a:latin typeface="+mn-lt"/>
          <a:ea typeface="+mn-ea"/>
          <a:cs typeface="+mn-cs"/>
        </a:defRPr>
      </a:lvl1pPr>
      <a:lvl2pPr marL="1114425" indent="-428625" algn="l" defTabSz="685800" rtl="0" eaLnBrk="1" latinLnBrk="0" hangingPunct="1">
        <a:spcBef>
          <a:spcPts val="1500"/>
        </a:spcBef>
        <a:spcAft>
          <a:spcPts val="0"/>
        </a:spcAft>
        <a:buClr>
          <a:schemeClr val="accent1"/>
        </a:buClr>
        <a:buSzPct val="80000"/>
        <a:buFont typeface="Wingdings 3" charset="2"/>
        <a:buChar char=""/>
        <a:defRPr sz="2400" kern="1200">
          <a:solidFill>
            <a:schemeClr val="tx1">
              <a:lumMod val="75000"/>
              <a:lumOff val="25000"/>
            </a:schemeClr>
          </a:solidFill>
          <a:latin typeface="+mn-lt"/>
          <a:ea typeface="+mn-ea"/>
          <a:cs typeface="+mn-cs"/>
        </a:defRPr>
      </a:lvl2pPr>
      <a:lvl3pPr marL="1714500" indent="-342900" algn="l" defTabSz="685800" rtl="0" eaLnBrk="1" latinLnBrk="0" hangingPunct="1">
        <a:spcBef>
          <a:spcPts val="1500"/>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3pPr>
      <a:lvl4pPr marL="2400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4pPr>
      <a:lvl5pPr marL="30861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5pPr>
      <a:lvl6pPr marL="37719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6pPr>
      <a:lvl7pPr marL="44577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7pPr>
      <a:lvl8pPr marL="51435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8pPr>
      <a:lvl9pPr marL="5829300" indent="-342900" algn="l" defTabSz="685800" rtl="0" eaLnBrk="1" latinLnBrk="0" hangingPunct="1">
        <a:spcBef>
          <a:spcPts val="15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chart" Target="../charts/char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7177" t="24544" r="37177" b="24544"/>
          <a:stretch>
            <a:fillRect/>
          </a:stretch>
        </p:blipFill>
        <p:spPr>
          <a:xfrm>
            <a:off x="0" y="38100"/>
            <a:ext cx="18288000" cy="10287000"/>
          </a:xfrm>
          <a:prstGeom prst="rect">
            <a:avLst/>
          </a:prstGeom>
        </p:spPr>
      </p:pic>
      <p:pic>
        <p:nvPicPr>
          <p:cNvPr id="3" name="Picture 3"/>
          <p:cNvPicPr>
            <a:picLocks noChangeAspect="1"/>
          </p:cNvPicPr>
          <p:nvPr/>
        </p:nvPicPr>
        <p:blipFill>
          <a:blip r:embed="rId3"/>
          <a:srcRect/>
          <a:stretch>
            <a:fillRect/>
          </a:stretch>
        </p:blipFill>
        <p:spPr>
          <a:xfrm>
            <a:off x="-5029200" y="6012561"/>
            <a:ext cx="11672940" cy="9965773"/>
          </a:xfrm>
          <a:prstGeom prst="rect">
            <a:avLst/>
          </a:prstGeom>
        </p:spPr>
      </p:pic>
      <p:pic>
        <p:nvPicPr>
          <p:cNvPr id="4" name="Picture 4"/>
          <p:cNvPicPr>
            <a:picLocks noChangeAspect="1"/>
          </p:cNvPicPr>
          <p:nvPr/>
        </p:nvPicPr>
        <p:blipFill>
          <a:blip r:embed="rId3"/>
          <a:srcRect/>
          <a:stretch>
            <a:fillRect/>
          </a:stretch>
        </p:blipFill>
        <p:spPr>
          <a:xfrm>
            <a:off x="4657825" y="-3619500"/>
            <a:ext cx="11672940" cy="9965773"/>
          </a:xfrm>
          <a:prstGeom prst="rect">
            <a:avLst/>
          </a:prstGeom>
        </p:spPr>
      </p:pic>
      <p:grpSp>
        <p:nvGrpSpPr>
          <p:cNvPr id="9" name="Group 9"/>
          <p:cNvGrpSpPr/>
          <p:nvPr/>
        </p:nvGrpSpPr>
        <p:grpSpPr>
          <a:xfrm>
            <a:off x="2819398" y="-571502"/>
            <a:ext cx="12928802" cy="6248399"/>
            <a:chOff x="-3783" y="-649069"/>
            <a:chExt cx="1940876" cy="938012"/>
          </a:xfrm>
        </p:grpSpPr>
        <p:sp>
          <p:nvSpPr>
            <p:cNvPr id="10" name="Freeform 10"/>
            <p:cNvSpPr/>
            <p:nvPr/>
          </p:nvSpPr>
          <p:spPr>
            <a:xfrm>
              <a:off x="-3783" y="-431725"/>
              <a:ext cx="1940876" cy="505149"/>
            </a:xfrm>
            <a:custGeom>
              <a:avLst/>
              <a:gdLst/>
              <a:ahLst/>
              <a:cxnLst/>
              <a:rect l="l" t="t" r="r" b="b"/>
              <a:pathLst>
                <a:path w="1044491" h="505149">
                  <a:moveTo>
                    <a:pt x="0" y="0"/>
                  </a:moveTo>
                  <a:lnTo>
                    <a:pt x="1044491" y="0"/>
                  </a:lnTo>
                  <a:lnTo>
                    <a:pt x="1044491" y="505149"/>
                  </a:lnTo>
                  <a:lnTo>
                    <a:pt x="0" y="505149"/>
                  </a:lnTo>
                  <a:close/>
                </a:path>
              </a:pathLst>
            </a:custGeom>
            <a:solidFill>
              <a:srgbClr val="04577C"/>
            </a:solidFill>
            <a:ln w="38100">
              <a:solidFill>
                <a:srgbClr val="FEFFFF"/>
              </a:solidFill>
            </a:ln>
          </p:spPr>
          <p:txBody>
            <a:bodyPr/>
            <a:lstStyle/>
            <a:p>
              <a:endParaRPr lang="en-IN" dirty="0"/>
            </a:p>
          </p:txBody>
        </p:sp>
        <p:sp>
          <p:nvSpPr>
            <p:cNvPr id="11" name="TextBox 11"/>
            <p:cNvSpPr txBox="1"/>
            <p:nvPr/>
          </p:nvSpPr>
          <p:spPr>
            <a:xfrm>
              <a:off x="88838" y="-649069"/>
              <a:ext cx="1691890" cy="938012"/>
            </a:xfrm>
            <a:prstGeom prst="rect">
              <a:avLst/>
            </a:prstGeom>
          </p:spPr>
          <p:txBody>
            <a:bodyPr lIns="0" tIns="0" rIns="0" bIns="0" rtlCol="0" anchor="ctr"/>
            <a:lstStyle/>
            <a:p>
              <a:pPr marL="0" lvl="0" indent="0" algn="ctr">
                <a:lnSpc>
                  <a:spcPts val="8646"/>
                </a:lnSpc>
                <a:spcBef>
                  <a:spcPct val="0"/>
                </a:spcBef>
              </a:pPr>
              <a:r>
                <a:rPr lang="en-US" sz="5400" spc="614" dirty="0">
                  <a:solidFill>
                    <a:srgbClr val="FDFBFB"/>
                  </a:solidFill>
                  <a:latin typeface="League Spartan"/>
                </a:rPr>
                <a:t>Optimization of Finished goods       </a:t>
              </a:r>
            </a:p>
            <a:p>
              <a:pPr marL="0" lvl="0" indent="0" algn="ctr">
                <a:lnSpc>
                  <a:spcPts val="8646"/>
                </a:lnSpc>
                <a:spcBef>
                  <a:spcPct val="0"/>
                </a:spcBef>
              </a:pPr>
              <a:r>
                <a:rPr lang="en-US" sz="5400" spc="614" dirty="0">
                  <a:solidFill>
                    <a:srgbClr val="FDFBFB"/>
                  </a:solidFill>
                  <a:latin typeface="League Spartan"/>
                </a:rPr>
                <a:t> Dispatches from Plant</a:t>
              </a:r>
            </a:p>
          </p:txBody>
        </p:sp>
      </p:grpSp>
      <p:sp>
        <p:nvSpPr>
          <p:cNvPr id="5" name="TextBox 11">
            <a:extLst>
              <a:ext uri="{FF2B5EF4-FFF2-40B4-BE49-F238E27FC236}">
                <a16:creationId xmlns:a16="http://schemas.microsoft.com/office/drawing/2014/main" id="{21D479DF-B8E5-CD62-1AA5-BE2724529A82}"/>
              </a:ext>
            </a:extLst>
          </p:cNvPr>
          <p:cNvSpPr txBox="1"/>
          <p:nvPr/>
        </p:nvSpPr>
        <p:spPr>
          <a:xfrm>
            <a:off x="9567002" y="5810996"/>
            <a:ext cx="8492398" cy="3371104"/>
          </a:xfrm>
          <a:prstGeom prst="rect">
            <a:avLst/>
          </a:prstGeom>
        </p:spPr>
        <p:txBody>
          <a:bodyPr lIns="0" tIns="0" rIns="0" bIns="0" rtlCol="0" anchor="ctr"/>
          <a:lstStyle/>
          <a:p>
            <a:pPr marL="0" lvl="0" indent="0">
              <a:lnSpc>
                <a:spcPts val="8646"/>
              </a:lnSpc>
              <a:spcBef>
                <a:spcPct val="0"/>
              </a:spcBef>
            </a:pPr>
            <a:r>
              <a:rPr lang="en-US" sz="2400" spc="614" dirty="0">
                <a:solidFill>
                  <a:srgbClr val="FDFBFB"/>
                </a:solidFill>
                <a:latin typeface="League Spartan"/>
              </a:rPr>
              <a:t>Rakesh Bhattacharjee</a:t>
            </a:r>
          </a:p>
          <a:p>
            <a:pPr marL="0" lvl="0" indent="0">
              <a:lnSpc>
                <a:spcPts val="8646"/>
              </a:lnSpc>
              <a:spcBef>
                <a:spcPct val="0"/>
              </a:spcBef>
            </a:pPr>
            <a:r>
              <a:rPr lang="en-US" sz="2400" spc="614" dirty="0">
                <a:solidFill>
                  <a:srgbClr val="FDFBFB"/>
                </a:solidFill>
                <a:latin typeface="League Spartan"/>
              </a:rPr>
              <a:t>Roll No. -*******</a:t>
            </a:r>
          </a:p>
          <a:p>
            <a:pPr marL="0" lvl="0" indent="0">
              <a:lnSpc>
                <a:spcPts val="8646"/>
              </a:lnSpc>
              <a:spcBef>
                <a:spcPct val="0"/>
              </a:spcBef>
            </a:pPr>
            <a:r>
              <a:rPr lang="en-US" sz="2400" spc="614" dirty="0">
                <a:solidFill>
                  <a:srgbClr val="FDFBFB"/>
                </a:solidFill>
                <a:latin typeface="League Spartan"/>
              </a:rPr>
              <a:t>********@ds.study.iitm.ac.in</a:t>
            </a:r>
          </a:p>
        </p:txBody>
      </p:sp>
    </p:spTree>
    <p:extLst>
      <p:ext uri="{BB962C8B-B14F-4D97-AF65-F5344CB8AC3E}">
        <p14:creationId xmlns:p14="http://schemas.microsoft.com/office/powerpoint/2010/main" val="3187718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08009" y="0"/>
            <a:ext cx="3117531" cy="10515270"/>
            <a:chOff x="0" y="0"/>
            <a:chExt cx="1506762" cy="2769454"/>
          </a:xfrm>
        </p:grpSpPr>
        <p:sp>
          <p:nvSpPr>
            <p:cNvPr id="3" name="Freeform 3"/>
            <p:cNvSpPr/>
            <p:nvPr/>
          </p:nvSpPr>
          <p:spPr>
            <a:xfrm>
              <a:off x="0" y="0"/>
              <a:ext cx="1506762" cy="2769454"/>
            </a:xfrm>
            <a:custGeom>
              <a:avLst/>
              <a:gdLst/>
              <a:ahLst/>
              <a:cxnLst/>
              <a:rect l="l" t="t" r="r" b="b"/>
              <a:pathLst>
                <a:path w="1506762" h="2769454">
                  <a:moveTo>
                    <a:pt x="0" y="0"/>
                  </a:moveTo>
                  <a:lnTo>
                    <a:pt x="1506762" y="0"/>
                  </a:lnTo>
                  <a:lnTo>
                    <a:pt x="1506762" y="2769454"/>
                  </a:lnTo>
                  <a:lnTo>
                    <a:pt x="0" y="2769454"/>
                  </a:lnTo>
                  <a:close/>
                </a:path>
              </a:pathLst>
            </a:custGeom>
            <a:solidFill>
              <a:srgbClr val="04577C"/>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5" name="Picture 5"/>
          <p:cNvPicPr>
            <a:picLocks noChangeAspect="1"/>
          </p:cNvPicPr>
          <p:nvPr/>
        </p:nvPicPr>
        <p:blipFill>
          <a:blip r:embed="rId2"/>
          <a:srcRect/>
          <a:stretch>
            <a:fillRect/>
          </a:stretch>
        </p:blipFill>
        <p:spPr>
          <a:xfrm>
            <a:off x="11422830" y="4467070"/>
            <a:ext cx="11672940" cy="9965773"/>
          </a:xfrm>
          <a:prstGeom prst="rect">
            <a:avLst/>
          </a:prstGeom>
        </p:spPr>
      </p:pic>
      <p:pic>
        <p:nvPicPr>
          <p:cNvPr id="6" name="Picture 6"/>
          <p:cNvPicPr>
            <a:picLocks noChangeAspect="1"/>
          </p:cNvPicPr>
          <p:nvPr/>
        </p:nvPicPr>
        <p:blipFill>
          <a:blip r:embed="rId3"/>
          <a:srcRect t="19280"/>
          <a:stretch>
            <a:fillRect/>
          </a:stretch>
        </p:blipFill>
        <p:spPr>
          <a:xfrm>
            <a:off x="9293587" y="7180182"/>
            <a:ext cx="7965713" cy="1269909"/>
          </a:xfrm>
          <a:prstGeom prst="rect">
            <a:avLst/>
          </a:prstGeom>
        </p:spPr>
      </p:pic>
      <p:pic>
        <p:nvPicPr>
          <p:cNvPr id="7" name="Picture 7"/>
          <p:cNvPicPr>
            <a:picLocks noChangeAspect="1"/>
          </p:cNvPicPr>
          <p:nvPr/>
        </p:nvPicPr>
        <p:blipFill>
          <a:blip r:embed="rId2"/>
          <a:srcRect/>
          <a:stretch>
            <a:fillRect/>
          </a:stretch>
        </p:blipFill>
        <p:spPr>
          <a:xfrm>
            <a:off x="-5836470" y="-4982886"/>
            <a:ext cx="11672940" cy="9965773"/>
          </a:xfrm>
          <a:prstGeom prst="rect">
            <a:avLst/>
          </a:prstGeom>
        </p:spPr>
      </p:pic>
      <p:grpSp>
        <p:nvGrpSpPr>
          <p:cNvPr id="8" name="Group 8"/>
          <p:cNvGrpSpPr/>
          <p:nvPr/>
        </p:nvGrpSpPr>
        <p:grpSpPr>
          <a:xfrm>
            <a:off x="533396" y="-665499"/>
            <a:ext cx="14401804" cy="6175711"/>
            <a:chOff x="-56556" y="-114300"/>
            <a:chExt cx="1527009" cy="927100"/>
          </a:xfrm>
        </p:grpSpPr>
        <p:sp>
          <p:nvSpPr>
            <p:cNvPr id="9" name="Freeform 9"/>
            <p:cNvSpPr/>
            <p:nvPr/>
          </p:nvSpPr>
          <p:spPr>
            <a:xfrm>
              <a:off x="-56556" y="11255"/>
              <a:ext cx="1527009" cy="250107"/>
            </a:xfrm>
            <a:custGeom>
              <a:avLst/>
              <a:gdLst/>
              <a:ahLst/>
              <a:cxnLst/>
              <a:rect l="l" t="t" r="r" b="b"/>
              <a:pathLst>
                <a:path w="1146516" h="290996">
                  <a:moveTo>
                    <a:pt x="0" y="0"/>
                  </a:moveTo>
                  <a:lnTo>
                    <a:pt x="1146516" y="0"/>
                  </a:lnTo>
                  <a:lnTo>
                    <a:pt x="1146516" y="290996"/>
                  </a:lnTo>
                  <a:lnTo>
                    <a:pt x="0" y="290996"/>
                  </a:lnTo>
                  <a:close/>
                </a:path>
              </a:pathLst>
            </a:custGeom>
            <a:solidFill>
              <a:srgbClr val="04577C"/>
            </a:solidFill>
            <a:ln w="38100">
              <a:solidFill>
                <a:srgbClr val="FEFFFF"/>
              </a:solidFill>
            </a:ln>
          </p:spPr>
          <p:txBody>
            <a:bodyPr/>
            <a:lstStyle/>
            <a:p>
              <a:pPr algn="ctr"/>
              <a:endParaRPr lang="en-US" sz="2800" spc="339" dirty="0">
                <a:solidFill>
                  <a:srgbClr val="FDFBFB"/>
                </a:solidFill>
                <a:latin typeface="League Spartan"/>
              </a:endParaRPr>
            </a:p>
            <a:p>
              <a:pPr algn="ctr"/>
              <a:endParaRPr lang="en-US" sz="2800" spc="339" dirty="0">
                <a:solidFill>
                  <a:srgbClr val="FDFBFB"/>
                </a:solidFill>
                <a:latin typeface="League Spartan"/>
              </a:endParaRPr>
            </a:p>
            <a:p>
              <a:pPr algn="ctr"/>
              <a:r>
                <a:rPr lang="en-US" sz="3200" spc="339" dirty="0">
                  <a:solidFill>
                    <a:srgbClr val="FDFBFB"/>
                  </a:solidFill>
                  <a:latin typeface="League Spartan"/>
                </a:rPr>
                <a:t>General Recommendations </a:t>
              </a:r>
            </a:p>
            <a:p>
              <a:endParaRPr lang="en-IN" dirty="0"/>
            </a:p>
          </p:txBody>
        </p:sp>
        <p:sp>
          <p:nvSpPr>
            <p:cNvPr id="10" name="TextBox 10"/>
            <p:cNvSpPr txBox="1"/>
            <p:nvPr/>
          </p:nvSpPr>
          <p:spPr>
            <a:xfrm>
              <a:off x="0" y="-114300"/>
              <a:ext cx="812800" cy="927100"/>
            </a:xfrm>
            <a:prstGeom prst="rect">
              <a:avLst/>
            </a:prstGeom>
          </p:spPr>
          <p:txBody>
            <a:bodyPr lIns="139700" tIns="139700" rIns="139700" bIns="139700" rtlCol="0" anchor="ctr"/>
            <a:lstStyle/>
            <a:p>
              <a:pPr marL="0" lvl="0" indent="0" algn="ctr">
                <a:lnSpc>
                  <a:spcPts val="5440"/>
                </a:lnSpc>
              </a:pPr>
              <a:endParaRPr lang="en-US" sz="3465" spc="339" dirty="0">
                <a:solidFill>
                  <a:srgbClr val="FDFBFB"/>
                </a:solidFill>
                <a:latin typeface="League Spartan"/>
              </a:endParaRPr>
            </a:p>
          </p:txBody>
        </p:sp>
      </p:grpSp>
      <p:sp>
        <p:nvSpPr>
          <p:cNvPr id="11" name="TextBox 11"/>
          <p:cNvSpPr txBox="1"/>
          <p:nvPr/>
        </p:nvSpPr>
        <p:spPr>
          <a:xfrm>
            <a:off x="117315" y="2019300"/>
            <a:ext cx="13370085" cy="6647974"/>
          </a:xfrm>
          <a:prstGeom prst="rect">
            <a:avLst/>
          </a:prstGeom>
        </p:spPr>
        <p:txBody>
          <a:bodyPr wrap="square" lIns="0" tIns="0" rIns="0" bIns="0" rtlCol="0" anchor="t">
            <a:spAutoFit/>
          </a:bodyPr>
          <a:lstStyle/>
          <a:p>
            <a:pPr marL="800100" lvl="1" indent="-342900">
              <a:buFont typeface="Wingdings" panose="05000000000000000000" pitchFamily="2" charset="2"/>
              <a:buChar char="Ø"/>
            </a:pPr>
            <a:endParaRPr lang="en-US" sz="2400" b="0" i="0" dirty="0">
              <a:solidFill>
                <a:srgbClr val="374151"/>
              </a:solidFill>
              <a:effectLst/>
              <a:latin typeface="Arimo" panose="020B0604020202020204" charset="0"/>
              <a:ea typeface="Arimo" panose="020B0604020202020204" charset="0"/>
              <a:cs typeface="Arimo" panose="020B0604020202020204" charset="0"/>
            </a:endParaRPr>
          </a:p>
          <a:p>
            <a:pPr marL="800100" lvl="1" indent="-342900">
              <a:buFont typeface="Wingdings" panose="05000000000000000000" pitchFamily="2" charset="2"/>
              <a:buChar char="Ø"/>
            </a:pPr>
            <a:r>
              <a:rPr lang="en-US" sz="2400" b="0" i="0" dirty="0">
                <a:solidFill>
                  <a:srgbClr val="374151"/>
                </a:solidFill>
                <a:effectLst/>
                <a:latin typeface="Arimo" panose="020B0604020202020204" charset="0"/>
                <a:ea typeface="Arimo" panose="020B0604020202020204" charset="0"/>
                <a:cs typeface="Arimo" panose="020B0604020202020204" charset="0"/>
              </a:rPr>
              <a:t>Hire additional workforce to meet demand and streamline workflow.</a:t>
            </a:r>
          </a:p>
          <a:p>
            <a:pPr marL="800100" lvl="1" indent="-342900">
              <a:buFont typeface="Wingdings" panose="05000000000000000000" pitchFamily="2" charset="2"/>
              <a:buChar char="Ø"/>
            </a:pPr>
            <a:endParaRPr lang="en-US" sz="2400" b="0" i="0" dirty="0">
              <a:solidFill>
                <a:srgbClr val="374151"/>
              </a:solidFill>
              <a:effectLst/>
              <a:latin typeface="Arimo" panose="020B0604020202020204" charset="0"/>
              <a:ea typeface="Arimo" panose="020B0604020202020204" charset="0"/>
              <a:cs typeface="Arimo" panose="020B0604020202020204" charset="0"/>
            </a:endParaRPr>
          </a:p>
          <a:p>
            <a:pPr marL="800100" lvl="1" indent="-342900">
              <a:buFont typeface="Wingdings" panose="05000000000000000000" pitchFamily="2" charset="2"/>
              <a:buChar char="Ø"/>
            </a:pPr>
            <a:r>
              <a:rPr lang="en-US" sz="2400" b="0" i="0" dirty="0">
                <a:solidFill>
                  <a:srgbClr val="374151"/>
                </a:solidFill>
                <a:effectLst/>
                <a:latin typeface="Arimo" panose="020B0604020202020204" charset="0"/>
                <a:ea typeface="Arimo" panose="020B0604020202020204" charset="0"/>
                <a:cs typeface="Arimo" panose="020B0604020202020204" charset="0"/>
              </a:rPr>
              <a:t>Digitize processes for real-time information flow and increased efficiency.</a:t>
            </a:r>
          </a:p>
          <a:p>
            <a:pPr marL="800100" lvl="1" indent="-342900">
              <a:buFont typeface="Wingdings" panose="05000000000000000000" pitchFamily="2" charset="2"/>
              <a:buChar char="Ø"/>
            </a:pPr>
            <a:endParaRPr lang="en-US" sz="2400" b="0" i="0" dirty="0">
              <a:solidFill>
                <a:srgbClr val="374151"/>
              </a:solidFill>
              <a:effectLst/>
              <a:latin typeface="Arimo" panose="020B0604020202020204" charset="0"/>
              <a:ea typeface="Arimo" panose="020B0604020202020204" charset="0"/>
              <a:cs typeface="Arimo" panose="020B0604020202020204" charset="0"/>
            </a:endParaRPr>
          </a:p>
          <a:p>
            <a:pPr marL="800100" lvl="1" indent="-342900">
              <a:buFont typeface="Wingdings" panose="05000000000000000000" pitchFamily="2" charset="2"/>
              <a:buChar char="Ø"/>
            </a:pPr>
            <a:r>
              <a:rPr lang="en-US" sz="2400" b="0" i="0" dirty="0">
                <a:solidFill>
                  <a:srgbClr val="374151"/>
                </a:solidFill>
                <a:effectLst/>
                <a:latin typeface="Arimo" panose="020B0604020202020204" charset="0"/>
                <a:ea typeface="Arimo" panose="020B0604020202020204" charset="0"/>
                <a:cs typeface="Arimo" panose="020B0604020202020204" charset="0"/>
              </a:rPr>
              <a:t>Invest in modern instruments for quality department and tank farm to improve quality and prevent delays.</a:t>
            </a:r>
          </a:p>
          <a:p>
            <a:pPr marL="800100" lvl="1" indent="-342900">
              <a:buFont typeface="Wingdings" panose="05000000000000000000" pitchFamily="2" charset="2"/>
              <a:buChar char="Ø"/>
            </a:pPr>
            <a:endParaRPr lang="en-US" sz="2400" b="0" i="0" dirty="0">
              <a:solidFill>
                <a:srgbClr val="374151"/>
              </a:solidFill>
              <a:effectLst/>
              <a:latin typeface="Arimo" panose="020B0604020202020204" charset="0"/>
              <a:ea typeface="Arimo" panose="020B0604020202020204" charset="0"/>
              <a:cs typeface="Arimo" panose="020B0604020202020204" charset="0"/>
            </a:endParaRPr>
          </a:p>
          <a:p>
            <a:pPr marL="800100" lvl="1" indent="-342900">
              <a:buFont typeface="Wingdings" panose="05000000000000000000" pitchFamily="2" charset="2"/>
              <a:buChar char="Ø"/>
            </a:pPr>
            <a:r>
              <a:rPr lang="en-US" sz="2400" b="0" i="0" dirty="0">
                <a:solidFill>
                  <a:srgbClr val="374151"/>
                </a:solidFill>
                <a:effectLst/>
                <a:latin typeface="Arimo" panose="020B0604020202020204" charset="0"/>
                <a:ea typeface="Arimo" panose="020B0604020202020204" charset="0"/>
                <a:cs typeface="Arimo" panose="020B0604020202020204" charset="0"/>
              </a:rPr>
              <a:t>Improve efficiency during day and night shifts with modern technology.</a:t>
            </a:r>
          </a:p>
          <a:p>
            <a:pPr marL="800100" lvl="1" indent="-342900">
              <a:buFont typeface="Wingdings" panose="05000000000000000000" pitchFamily="2" charset="2"/>
              <a:buChar char="Ø"/>
            </a:pPr>
            <a:endParaRPr lang="en-US" sz="2400" b="0" i="0" dirty="0">
              <a:solidFill>
                <a:srgbClr val="374151"/>
              </a:solidFill>
              <a:effectLst/>
              <a:latin typeface="Arimo" panose="020B0604020202020204" charset="0"/>
              <a:ea typeface="Arimo" panose="020B0604020202020204" charset="0"/>
              <a:cs typeface="Arimo" panose="020B0604020202020204" charset="0"/>
            </a:endParaRPr>
          </a:p>
          <a:p>
            <a:pPr marL="800100" lvl="1" indent="-342900">
              <a:buFont typeface="Wingdings" panose="05000000000000000000" pitchFamily="2" charset="2"/>
              <a:buChar char="Ø"/>
            </a:pPr>
            <a:r>
              <a:rPr lang="en-US" sz="2400" b="0" i="0" dirty="0">
                <a:solidFill>
                  <a:srgbClr val="374151"/>
                </a:solidFill>
                <a:effectLst/>
                <a:latin typeface="Arimo" panose="020B0604020202020204" charset="0"/>
                <a:ea typeface="Arimo" panose="020B0604020202020204" charset="0"/>
                <a:cs typeface="Arimo" panose="020B0604020202020204" charset="0"/>
              </a:rPr>
              <a:t>Prioritize high-margin products for timely dispatch and improved profitability.</a:t>
            </a:r>
          </a:p>
          <a:p>
            <a:pPr marL="800100" lvl="1" indent="-342900">
              <a:buFont typeface="Wingdings" panose="05000000000000000000" pitchFamily="2" charset="2"/>
              <a:buChar char="Ø"/>
            </a:pPr>
            <a:endParaRPr lang="en-US" sz="2400" b="0" i="0" dirty="0">
              <a:solidFill>
                <a:srgbClr val="374151"/>
              </a:solidFill>
              <a:effectLst/>
              <a:latin typeface="Arimo" panose="020B0604020202020204" charset="0"/>
              <a:ea typeface="Arimo" panose="020B0604020202020204" charset="0"/>
              <a:cs typeface="Arimo" panose="020B0604020202020204" charset="0"/>
            </a:endParaRPr>
          </a:p>
          <a:p>
            <a:pPr marL="800100" lvl="1" indent="-342900">
              <a:buFont typeface="Wingdings" panose="05000000000000000000" pitchFamily="2" charset="2"/>
              <a:buChar char="Ø"/>
            </a:pPr>
            <a:r>
              <a:rPr lang="en-US" sz="2400" b="0" i="0" dirty="0">
                <a:solidFill>
                  <a:srgbClr val="374151"/>
                </a:solidFill>
                <a:effectLst/>
                <a:latin typeface="Arimo" panose="020B0604020202020204" charset="0"/>
                <a:ea typeface="Arimo" panose="020B0604020202020204" charset="0"/>
                <a:cs typeface="Arimo" panose="020B0604020202020204" charset="0"/>
              </a:rPr>
              <a:t>Deprioritize low-margin products depending on traffic in the plant.</a:t>
            </a:r>
          </a:p>
          <a:p>
            <a:pPr marL="800100" lvl="1" indent="-342900">
              <a:buFont typeface="Wingdings" panose="05000000000000000000" pitchFamily="2" charset="2"/>
              <a:buChar char="Ø"/>
            </a:pPr>
            <a:endParaRPr lang="en-US" sz="2400" b="0" i="0" dirty="0">
              <a:solidFill>
                <a:srgbClr val="374151"/>
              </a:solidFill>
              <a:effectLst/>
              <a:latin typeface="Arimo" panose="020B0604020202020204" charset="0"/>
              <a:ea typeface="Arimo" panose="020B0604020202020204" charset="0"/>
              <a:cs typeface="Arimo" panose="020B0604020202020204" charset="0"/>
            </a:endParaRPr>
          </a:p>
          <a:p>
            <a:pPr marL="800100" lvl="1" indent="-342900">
              <a:buFont typeface="Wingdings" panose="05000000000000000000" pitchFamily="2" charset="2"/>
              <a:buChar char="Ø"/>
            </a:pPr>
            <a:r>
              <a:rPr lang="en-US" sz="2400" b="0" i="0" dirty="0">
                <a:solidFill>
                  <a:srgbClr val="374151"/>
                </a:solidFill>
                <a:effectLst/>
                <a:latin typeface="Arimo" panose="020B0604020202020204" charset="0"/>
                <a:ea typeface="Arimo" panose="020B0604020202020204" charset="0"/>
                <a:cs typeface="Arimo" panose="020B0604020202020204" charset="0"/>
              </a:rPr>
              <a:t>Save on detention charges by taking a holistic approach to improvement.</a:t>
            </a:r>
          </a:p>
          <a:p>
            <a:pPr marL="800100" lvl="1" indent="-342900">
              <a:buFont typeface="Wingdings" panose="05000000000000000000" pitchFamily="2" charset="2"/>
              <a:buChar char="Ø"/>
            </a:pPr>
            <a:endParaRPr lang="en-US" sz="2400" b="0" i="0" dirty="0">
              <a:solidFill>
                <a:srgbClr val="374151"/>
              </a:solidFill>
              <a:effectLst/>
              <a:latin typeface="Arimo" panose="020B0604020202020204" charset="0"/>
              <a:ea typeface="Arimo" panose="020B0604020202020204" charset="0"/>
              <a:cs typeface="Arimo" panose="020B0604020202020204" charset="0"/>
            </a:endParaRPr>
          </a:p>
          <a:p>
            <a:pPr marL="800100" lvl="1" indent="-342900">
              <a:buFont typeface="Wingdings" panose="05000000000000000000" pitchFamily="2" charset="2"/>
              <a:buChar char="Ø"/>
            </a:pPr>
            <a:r>
              <a:rPr lang="en-US" sz="2400" b="0" i="0" dirty="0">
                <a:solidFill>
                  <a:srgbClr val="374151"/>
                </a:solidFill>
                <a:effectLst/>
                <a:latin typeface="Arimo" panose="020B0604020202020204" charset="0"/>
                <a:ea typeface="Arimo" panose="020B0604020202020204" charset="0"/>
                <a:cs typeface="Arimo" panose="020B0604020202020204" charset="0"/>
              </a:rPr>
              <a:t>Train employees and transporters to improve coordination, efficiency, and safety protocols.</a:t>
            </a:r>
          </a:p>
          <a:p>
            <a:pPr marL="800100" lvl="1" indent="-342900">
              <a:buFont typeface="Wingdings" panose="05000000000000000000" pitchFamily="2" charset="2"/>
              <a:buChar char="Ø"/>
            </a:pPr>
            <a:endParaRPr lang="en-US" sz="2400" b="0" i="0" dirty="0">
              <a:solidFill>
                <a:srgbClr val="374151"/>
              </a:solidFill>
              <a:effectLst/>
              <a:latin typeface="Arimo" panose="020B0604020202020204" charset="0"/>
              <a:ea typeface="Arimo" panose="020B0604020202020204" charset="0"/>
              <a:cs typeface="Arimo" panose="020B0604020202020204" charset="0"/>
            </a:endParaRPr>
          </a:p>
        </p:txBody>
      </p:sp>
    </p:spTree>
    <p:extLst>
      <p:ext uri="{BB962C8B-B14F-4D97-AF65-F5344CB8AC3E}">
        <p14:creationId xmlns:p14="http://schemas.microsoft.com/office/powerpoint/2010/main" val="429942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6773" t="35416" r="392" b="14347"/>
          <a:stretch>
            <a:fillRect/>
          </a:stretch>
        </p:blipFill>
        <p:spPr>
          <a:xfrm>
            <a:off x="0" y="0"/>
            <a:ext cx="18288000" cy="10287000"/>
          </a:xfrm>
          <a:prstGeom prst="rect">
            <a:avLst/>
          </a:prstGeom>
        </p:spPr>
      </p:pic>
      <p:grpSp>
        <p:nvGrpSpPr>
          <p:cNvPr id="3" name="Group 3"/>
          <p:cNvGrpSpPr/>
          <p:nvPr/>
        </p:nvGrpSpPr>
        <p:grpSpPr>
          <a:xfrm>
            <a:off x="430161" y="-492245"/>
            <a:ext cx="10780001" cy="10893545"/>
            <a:chOff x="0" y="-19050"/>
            <a:chExt cx="1851673" cy="2968623"/>
          </a:xfrm>
        </p:grpSpPr>
        <p:sp>
          <p:nvSpPr>
            <p:cNvPr id="4" name="Freeform 4"/>
            <p:cNvSpPr/>
            <p:nvPr/>
          </p:nvSpPr>
          <p:spPr>
            <a:xfrm>
              <a:off x="0" y="74137"/>
              <a:ext cx="1851673" cy="2875436"/>
            </a:xfrm>
            <a:custGeom>
              <a:avLst/>
              <a:gdLst/>
              <a:ahLst/>
              <a:cxnLst/>
              <a:rect l="l" t="t" r="r" b="b"/>
              <a:pathLst>
                <a:path w="1851673" h="2949573">
                  <a:moveTo>
                    <a:pt x="0" y="0"/>
                  </a:moveTo>
                  <a:lnTo>
                    <a:pt x="1851673" y="0"/>
                  </a:lnTo>
                  <a:lnTo>
                    <a:pt x="1851673" y="2949573"/>
                  </a:lnTo>
                  <a:lnTo>
                    <a:pt x="0" y="2949573"/>
                  </a:lnTo>
                  <a:close/>
                </a:path>
              </a:pathLst>
            </a:custGeom>
            <a:solidFill>
              <a:srgbClr val="FFFFFF"/>
            </a:solidFill>
          </p:spPr>
          <p:txBody>
            <a:bodyPr/>
            <a:lstStyle/>
            <a:p>
              <a:endParaRPr lang="en-IN" dirty="0"/>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568700" y="3799411"/>
            <a:ext cx="8811134" cy="6904725"/>
          </a:xfrm>
          <a:prstGeom prst="rect">
            <a:avLst/>
          </a:prstGeom>
        </p:spPr>
      </p:pic>
      <p:grpSp>
        <p:nvGrpSpPr>
          <p:cNvPr id="7" name="Group 7"/>
          <p:cNvGrpSpPr/>
          <p:nvPr/>
        </p:nvGrpSpPr>
        <p:grpSpPr>
          <a:xfrm>
            <a:off x="9399341" y="7501726"/>
            <a:ext cx="1158890" cy="2141547"/>
            <a:chOff x="0" y="0"/>
            <a:chExt cx="2403401" cy="3651576"/>
          </a:xfrm>
        </p:grpSpPr>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403401" cy="3651576"/>
            </a:xfrm>
            <a:prstGeom prst="rect">
              <a:avLst/>
            </a:prstGeom>
          </p:spPr>
        </p:pic>
        <p:grpSp>
          <p:nvGrpSpPr>
            <p:cNvPr id="9" name="Group 9"/>
            <p:cNvGrpSpPr>
              <a:grpSpLocks noChangeAspect="1"/>
            </p:cNvGrpSpPr>
            <p:nvPr/>
          </p:nvGrpSpPr>
          <p:grpSpPr>
            <a:xfrm>
              <a:off x="148620" y="171379"/>
              <a:ext cx="2106162" cy="2097934"/>
              <a:chOff x="0" y="0"/>
              <a:chExt cx="6502400" cy="6477000"/>
            </a:xfrm>
          </p:grpSpPr>
          <p:sp>
            <p:nvSpPr>
              <p:cNvPr id="10" name="Freeform 1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43F7C"/>
              </a:solidFill>
              <a:ln w="12700">
                <a:solidFill>
                  <a:srgbClr val="000000"/>
                </a:solidFill>
              </a:ln>
            </p:spPr>
          </p:sp>
          <p:sp>
            <p:nvSpPr>
              <p:cNvPr id="11" name="Freeform 1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sp>
        <p:nvSpPr>
          <p:cNvPr id="22" name="TextBox 22"/>
          <p:cNvSpPr txBox="1"/>
          <p:nvPr/>
        </p:nvSpPr>
        <p:spPr>
          <a:xfrm>
            <a:off x="9525000" y="7810500"/>
            <a:ext cx="1226521" cy="748666"/>
          </a:xfrm>
          <a:prstGeom prst="rect">
            <a:avLst/>
          </a:prstGeom>
        </p:spPr>
        <p:txBody>
          <a:bodyPr wrap="square" lIns="0" tIns="0" rIns="0" bIns="0" rtlCol="0" anchor="t">
            <a:spAutoFit/>
          </a:bodyPr>
          <a:lstStyle/>
          <a:p>
            <a:pPr algn="ctr">
              <a:lnSpc>
                <a:spcPts val="6385"/>
              </a:lnSpc>
            </a:pPr>
            <a:r>
              <a:rPr lang="en-US" sz="4561" spc="259" dirty="0">
                <a:solidFill>
                  <a:srgbClr val="FFFFFF"/>
                </a:solidFill>
                <a:latin typeface="Arimo Italics"/>
              </a:rPr>
              <a:t>01</a:t>
            </a:r>
          </a:p>
        </p:txBody>
      </p:sp>
      <p:grpSp>
        <p:nvGrpSpPr>
          <p:cNvPr id="25" name="Group 25"/>
          <p:cNvGrpSpPr/>
          <p:nvPr/>
        </p:nvGrpSpPr>
        <p:grpSpPr>
          <a:xfrm>
            <a:off x="609740" y="114297"/>
            <a:ext cx="9853027" cy="6194299"/>
            <a:chOff x="-592800" y="-70857"/>
            <a:chExt cx="1405600" cy="883657"/>
          </a:xfrm>
        </p:grpSpPr>
        <p:sp>
          <p:nvSpPr>
            <p:cNvPr id="26" name="Freeform 26"/>
            <p:cNvSpPr/>
            <p:nvPr/>
          </p:nvSpPr>
          <p:spPr>
            <a:xfrm>
              <a:off x="-592800" y="-70857"/>
              <a:ext cx="390341" cy="97573"/>
            </a:xfrm>
            <a:custGeom>
              <a:avLst/>
              <a:gdLst/>
              <a:ahLst/>
              <a:cxnLst/>
              <a:rect l="l" t="t" r="r" b="b"/>
              <a:pathLst>
                <a:path w="377531" h="94762">
                  <a:moveTo>
                    <a:pt x="0" y="0"/>
                  </a:moveTo>
                  <a:lnTo>
                    <a:pt x="377531" y="0"/>
                  </a:lnTo>
                  <a:lnTo>
                    <a:pt x="377531" y="94762"/>
                  </a:lnTo>
                  <a:lnTo>
                    <a:pt x="0" y="94762"/>
                  </a:lnTo>
                  <a:close/>
                </a:path>
              </a:pathLst>
            </a:custGeom>
            <a:solidFill>
              <a:srgbClr val="04577C"/>
            </a:solidFill>
            <a:ln w="38100">
              <a:solidFill>
                <a:srgbClr val="FEFFFF"/>
              </a:solidFill>
            </a:ln>
          </p:spPr>
          <p:txBody>
            <a:bodyPr/>
            <a:lstStyle/>
            <a:p>
              <a:r>
                <a:rPr lang="en-IN" sz="2217" b="1" dirty="0">
                  <a:solidFill>
                    <a:schemeClr val="bg1"/>
                  </a:solidFill>
                  <a:latin typeface="Arimo"/>
                </a:rPr>
                <a:t>Security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27" name="TextBox 27"/>
            <p:cNvSpPr txBox="1"/>
            <p:nvPr/>
          </p:nvSpPr>
          <p:spPr>
            <a:xfrm>
              <a:off x="0" y="-38100"/>
              <a:ext cx="812800" cy="850900"/>
            </a:xfrm>
            <a:prstGeom prst="rect">
              <a:avLst/>
            </a:prstGeom>
          </p:spPr>
          <p:txBody>
            <a:bodyPr lIns="0" tIns="0" rIns="0" bIns="0" rtlCol="0" anchor="ctr"/>
            <a:lstStyle/>
            <a:p>
              <a:pPr marL="0" lvl="0" indent="0" algn="ctr">
                <a:lnSpc>
                  <a:spcPts val="2760"/>
                </a:lnSpc>
                <a:spcBef>
                  <a:spcPct val="0"/>
                </a:spcBef>
              </a:pPr>
              <a:r>
                <a:rPr lang="en-US" sz="2000" spc="196">
                  <a:solidFill>
                    <a:srgbClr val="FDFBFB"/>
                  </a:solidFill>
                  <a:latin typeface="Arimo"/>
                </a:rPr>
                <a:t>JANUARY</a:t>
              </a:r>
            </a:p>
          </p:txBody>
        </p:sp>
      </p:grpSp>
      <p:sp>
        <p:nvSpPr>
          <p:cNvPr id="28" name="TextBox 28"/>
          <p:cNvSpPr txBox="1"/>
          <p:nvPr/>
        </p:nvSpPr>
        <p:spPr>
          <a:xfrm>
            <a:off x="381000" y="876300"/>
            <a:ext cx="10489351" cy="760465"/>
          </a:xfrm>
          <a:prstGeom prst="rect">
            <a:avLst/>
          </a:prstGeom>
        </p:spPr>
        <p:txBody>
          <a:bodyPr wrap="square" lIns="0" tIns="0" rIns="0" bIns="0" rtlCol="0" anchor="t">
            <a:spAutoFit/>
          </a:bodyPr>
          <a:lstStyle/>
          <a:p>
            <a:pPr marL="478760" lvl="1" indent="-239380">
              <a:lnSpc>
                <a:spcPts val="3104"/>
              </a:lnSpc>
              <a:buFont typeface="Arial"/>
              <a:buChar char="•"/>
            </a:pPr>
            <a:r>
              <a:rPr lang="en-US" dirty="0">
                <a:solidFill>
                  <a:srgbClr val="00297C"/>
                </a:solidFill>
                <a:latin typeface="Arimo"/>
              </a:rPr>
              <a:t>Deploy additional security manpower for document checking</a:t>
            </a:r>
          </a:p>
          <a:p>
            <a:pPr marL="478760" lvl="1" indent="-239380">
              <a:lnSpc>
                <a:spcPts val="3104"/>
              </a:lnSpc>
              <a:buFont typeface="Arial"/>
              <a:buChar char="•"/>
            </a:pPr>
            <a:r>
              <a:rPr lang="en-US" dirty="0">
                <a:solidFill>
                  <a:srgbClr val="00297C"/>
                </a:solidFill>
                <a:latin typeface="Arimo"/>
              </a:rPr>
              <a:t>Digitalize the checking process for real-time verification.</a:t>
            </a:r>
          </a:p>
        </p:txBody>
      </p:sp>
      <p:grpSp>
        <p:nvGrpSpPr>
          <p:cNvPr id="29" name="Group 29"/>
          <p:cNvGrpSpPr/>
          <p:nvPr/>
        </p:nvGrpSpPr>
        <p:grpSpPr>
          <a:xfrm>
            <a:off x="609740" y="1734158"/>
            <a:ext cx="6073421" cy="6152542"/>
            <a:chOff x="0" y="-64900"/>
            <a:chExt cx="812800" cy="877700"/>
          </a:xfrm>
        </p:grpSpPr>
        <p:sp>
          <p:nvSpPr>
            <p:cNvPr id="30" name="Freeform 30"/>
            <p:cNvSpPr/>
            <p:nvPr/>
          </p:nvSpPr>
          <p:spPr>
            <a:xfrm>
              <a:off x="0" y="-64900"/>
              <a:ext cx="377531" cy="94762"/>
            </a:xfrm>
            <a:custGeom>
              <a:avLst/>
              <a:gdLst/>
              <a:ahLst/>
              <a:cxnLst/>
              <a:rect l="l" t="t" r="r" b="b"/>
              <a:pathLst>
                <a:path w="377531" h="94762">
                  <a:moveTo>
                    <a:pt x="0" y="0"/>
                  </a:moveTo>
                  <a:lnTo>
                    <a:pt x="377531" y="0"/>
                  </a:lnTo>
                  <a:lnTo>
                    <a:pt x="377531" y="94762"/>
                  </a:lnTo>
                  <a:lnTo>
                    <a:pt x="0" y="94762"/>
                  </a:lnTo>
                  <a:close/>
                </a:path>
              </a:pathLst>
            </a:custGeom>
            <a:solidFill>
              <a:srgbClr val="04577C"/>
            </a:solidFill>
            <a:ln w="38100">
              <a:solidFill>
                <a:srgbClr val="FEFFFF"/>
              </a:solidFill>
            </a:ln>
          </p:spPr>
          <p:txBody>
            <a:bodyPr/>
            <a:lstStyle/>
            <a:p>
              <a:r>
                <a:rPr lang="en-IN" sz="2217" b="1" dirty="0">
                  <a:solidFill>
                    <a:schemeClr val="bg1"/>
                  </a:solidFill>
                  <a:latin typeface="Arimo"/>
                </a:rPr>
                <a:t>Quality</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217" b="1" dirty="0">
                  <a:solidFill>
                    <a:schemeClr val="bg1"/>
                  </a:solidFill>
                  <a:latin typeface="Arimo"/>
                </a:rPr>
                <a:t>Control :</a:t>
              </a:r>
            </a:p>
            <a:p>
              <a:endParaRPr lang="en-IN" dirty="0"/>
            </a:p>
          </p:txBody>
        </p:sp>
        <p:sp>
          <p:nvSpPr>
            <p:cNvPr id="31" name="TextBox 31"/>
            <p:cNvSpPr txBox="1"/>
            <p:nvPr/>
          </p:nvSpPr>
          <p:spPr>
            <a:xfrm>
              <a:off x="0" y="-38100"/>
              <a:ext cx="812800" cy="850900"/>
            </a:xfrm>
            <a:prstGeom prst="rect">
              <a:avLst/>
            </a:prstGeom>
          </p:spPr>
          <p:txBody>
            <a:bodyPr lIns="0" tIns="0" rIns="0" bIns="0" rtlCol="0" anchor="ctr"/>
            <a:lstStyle/>
            <a:p>
              <a:pPr marL="0" lvl="0" indent="0" algn="ctr">
                <a:lnSpc>
                  <a:spcPts val="2760"/>
                </a:lnSpc>
                <a:spcBef>
                  <a:spcPct val="0"/>
                </a:spcBef>
              </a:pPr>
              <a:r>
                <a:rPr lang="en-US" sz="2000" spc="196">
                  <a:solidFill>
                    <a:srgbClr val="FDFBFB"/>
                  </a:solidFill>
                  <a:latin typeface="Arimo"/>
                </a:rPr>
                <a:t>FEBRUARY</a:t>
              </a:r>
            </a:p>
          </p:txBody>
        </p:sp>
      </p:grpSp>
      <p:sp>
        <p:nvSpPr>
          <p:cNvPr id="32" name="TextBox 32"/>
          <p:cNvSpPr txBox="1"/>
          <p:nvPr/>
        </p:nvSpPr>
        <p:spPr>
          <a:xfrm>
            <a:off x="304800" y="2324100"/>
            <a:ext cx="10634094" cy="1555554"/>
          </a:xfrm>
          <a:prstGeom prst="rect">
            <a:avLst/>
          </a:prstGeom>
        </p:spPr>
        <p:txBody>
          <a:bodyPr wrap="square" lIns="0" tIns="0" rIns="0" bIns="0" rtlCol="0" anchor="t">
            <a:spAutoFit/>
          </a:bodyPr>
          <a:lstStyle/>
          <a:p>
            <a:pPr marL="478760" lvl="1" indent="-239380">
              <a:lnSpc>
                <a:spcPts val="3104"/>
              </a:lnSpc>
              <a:buFont typeface="Arial"/>
              <a:buChar char="•"/>
            </a:pPr>
            <a:r>
              <a:rPr lang="en-US" dirty="0">
                <a:solidFill>
                  <a:srgbClr val="00297C"/>
                </a:solidFill>
                <a:latin typeface="Arimo"/>
              </a:rPr>
              <a:t>Deploy additional manpower for efficient tanker cleaning</a:t>
            </a:r>
          </a:p>
          <a:p>
            <a:pPr marL="478760" lvl="1" indent="-239380">
              <a:lnSpc>
                <a:spcPts val="3104"/>
              </a:lnSpc>
              <a:buFont typeface="Arial"/>
              <a:buChar char="•"/>
            </a:pPr>
            <a:r>
              <a:rPr lang="en-US" dirty="0">
                <a:solidFill>
                  <a:srgbClr val="00297C"/>
                </a:solidFill>
                <a:latin typeface="Arimo"/>
              </a:rPr>
              <a:t>Ensure proper information flow from security to QC</a:t>
            </a:r>
          </a:p>
          <a:p>
            <a:pPr marL="478760" lvl="1" indent="-239380">
              <a:lnSpc>
                <a:spcPts val="3104"/>
              </a:lnSpc>
              <a:buFont typeface="Arial"/>
              <a:buChar char="•"/>
            </a:pPr>
            <a:r>
              <a:rPr lang="en-US" dirty="0">
                <a:solidFill>
                  <a:srgbClr val="00297C"/>
                </a:solidFill>
                <a:latin typeface="Arimo"/>
              </a:rPr>
              <a:t>Invest in advanced instruments for faster sample analysis</a:t>
            </a:r>
          </a:p>
          <a:p>
            <a:pPr marL="478760" lvl="1" indent="-239380">
              <a:lnSpc>
                <a:spcPts val="3104"/>
              </a:lnSpc>
              <a:buFont typeface="Arial"/>
              <a:buChar char="•"/>
            </a:pPr>
            <a:r>
              <a:rPr lang="en-US" dirty="0">
                <a:solidFill>
                  <a:srgbClr val="00297C"/>
                </a:solidFill>
                <a:latin typeface="Arimo"/>
              </a:rPr>
              <a:t>Prioritize high-value products for sample analysis</a:t>
            </a:r>
          </a:p>
        </p:txBody>
      </p:sp>
      <p:grpSp>
        <p:nvGrpSpPr>
          <p:cNvPr id="33" name="Group 33"/>
          <p:cNvGrpSpPr/>
          <p:nvPr/>
        </p:nvGrpSpPr>
        <p:grpSpPr>
          <a:xfrm>
            <a:off x="457200" y="5710558"/>
            <a:ext cx="2646429" cy="804542"/>
            <a:chOff x="0" y="0"/>
            <a:chExt cx="377531" cy="94762"/>
          </a:xfrm>
        </p:grpSpPr>
        <p:sp>
          <p:nvSpPr>
            <p:cNvPr id="34" name="Freeform 34"/>
            <p:cNvSpPr/>
            <p:nvPr/>
          </p:nvSpPr>
          <p:spPr>
            <a:xfrm>
              <a:off x="0" y="0"/>
              <a:ext cx="377531" cy="94762"/>
            </a:xfrm>
            <a:custGeom>
              <a:avLst/>
              <a:gdLst/>
              <a:ahLst/>
              <a:cxnLst/>
              <a:rect l="l" t="t" r="r" b="b"/>
              <a:pathLst>
                <a:path w="377531" h="94762">
                  <a:moveTo>
                    <a:pt x="0" y="0"/>
                  </a:moveTo>
                  <a:lnTo>
                    <a:pt x="377531" y="0"/>
                  </a:lnTo>
                  <a:lnTo>
                    <a:pt x="377531" y="94762"/>
                  </a:lnTo>
                  <a:lnTo>
                    <a:pt x="0" y="94762"/>
                  </a:lnTo>
                  <a:close/>
                </a:path>
              </a:pathLst>
            </a:custGeom>
            <a:solidFill>
              <a:srgbClr val="04577C"/>
            </a:solidFill>
            <a:ln w="38100">
              <a:solidFill>
                <a:srgbClr val="FEFFFF"/>
              </a:solidFill>
            </a:ln>
          </p:spPr>
          <p:txBody>
            <a:bodyPr/>
            <a:lstStyle/>
            <a:p>
              <a:r>
                <a:rPr lang="en-IN" sz="2217" b="1" dirty="0">
                  <a:solidFill>
                    <a:schemeClr val="bg1"/>
                  </a:solidFill>
                  <a:latin typeface="Arimo"/>
                  <a:ea typeface="Calibri" panose="020F0502020204030204" pitchFamily="34" charset="0"/>
                  <a:cs typeface="Times New Roman" panose="02020603050405020304" pitchFamily="18" charset="0"/>
                </a:rPr>
                <a:t>Dispatch </a:t>
              </a:r>
              <a:r>
                <a:rPr lang="en-IN" b="1"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endParaRPr lang="en-IN" dirty="0"/>
            </a:p>
          </p:txBody>
        </p:sp>
        <p:sp>
          <p:nvSpPr>
            <p:cNvPr id="35" name="TextBox 35"/>
            <p:cNvSpPr txBox="1"/>
            <p:nvPr/>
          </p:nvSpPr>
          <p:spPr>
            <a:xfrm>
              <a:off x="0" y="-38100"/>
              <a:ext cx="812800" cy="850900"/>
            </a:xfrm>
            <a:prstGeom prst="rect">
              <a:avLst/>
            </a:prstGeom>
          </p:spPr>
          <p:txBody>
            <a:bodyPr lIns="0" tIns="0" rIns="0" bIns="0" rtlCol="0" anchor="ctr"/>
            <a:lstStyle/>
            <a:p>
              <a:pPr marL="0" lvl="0" indent="0" algn="ctr">
                <a:lnSpc>
                  <a:spcPts val="2760"/>
                </a:lnSpc>
                <a:spcBef>
                  <a:spcPct val="0"/>
                </a:spcBef>
              </a:pPr>
              <a:r>
                <a:rPr lang="en-US" sz="2000" spc="196" dirty="0">
                  <a:solidFill>
                    <a:srgbClr val="FDFBFB"/>
                  </a:solidFill>
                  <a:latin typeface="Arimo"/>
                </a:rPr>
                <a:t>MARCH</a:t>
              </a:r>
            </a:p>
          </p:txBody>
        </p:sp>
      </p:grpSp>
      <p:sp>
        <p:nvSpPr>
          <p:cNvPr id="36" name="TextBox 36"/>
          <p:cNvSpPr txBox="1"/>
          <p:nvPr/>
        </p:nvSpPr>
        <p:spPr>
          <a:xfrm>
            <a:off x="339214" y="4610100"/>
            <a:ext cx="9436078" cy="1156780"/>
          </a:xfrm>
          <a:prstGeom prst="rect">
            <a:avLst/>
          </a:prstGeom>
        </p:spPr>
        <p:txBody>
          <a:bodyPr wrap="square" lIns="0" tIns="0" rIns="0" bIns="0" rtlCol="0" anchor="t">
            <a:spAutoFit/>
          </a:bodyPr>
          <a:lstStyle/>
          <a:p>
            <a:pPr marL="478760" lvl="1" indent="-239380">
              <a:lnSpc>
                <a:spcPts val="3104"/>
              </a:lnSpc>
              <a:buFont typeface="Arial"/>
              <a:buChar char="•"/>
            </a:pPr>
            <a:r>
              <a:rPr lang="en-US" dirty="0">
                <a:solidFill>
                  <a:srgbClr val="00297C"/>
                </a:solidFill>
                <a:latin typeface="Arimo"/>
              </a:rPr>
              <a:t>Implement systematic tank allocation and discharge management</a:t>
            </a:r>
          </a:p>
          <a:p>
            <a:pPr marL="478760" lvl="1" indent="-239380">
              <a:lnSpc>
                <a:spcPts val="3104"/>
              </a:lnSpc>
              <a:buFont typeface="Arial"/>
              <a:buChar char="•"/>
            </a:pPr>
            <a:r>
              <a:rPr lang="en-US" dirty="0">
                <a:solidFill>
                  <a:srgbClr val="00297C"/>
                </a:solidFill>
                <a:latin typeface="Arimo"/>
              </a:rPr>
              <a:t>Install advanced instruments for increased discharge capacity</a:t>
            </a:r>
          </a:p>
          <a:p>
            <a:pPr marL="478760" lvl="1" indent="-239380">
              <a:lnSpc>
                <a:spcPts val="3104"/>
              </a:lnSpc>
              <a:buFont typeface="Arial"/>
              <a:buChar char="•"/>
            </a:pPr>
            <a:r>
              <a:rPr lang="en-US" dirty="0">
                <a:solidFill>
                  <a:srgbClr val="00297C"/>
                </a:solidFill>
                <a:latin typeface="Arimo"/>
              </a:rPr>
              <a:t>Implement real-time monitoring system for better visibility</a:t>
            </a:r>
          </a:p>
        </p:txBody>
      </p:sp>
      <p:grpSp>
        <p:nvGrpSpPr>
          <p:cNvPr id="44" name="Group 29">
            <a:extLst>
              <a:ext uri="{FF2B5EF4-FFF2-40B4-BE49-F238E27FC236}">
                <a16:creationId xmlns:a16="http://schemas.microsoft.com/office/drawing/2014/main" id="{C41522AD-9314-4943-8753-0BFC04C94015}"/>
              </a:ext>
            </a:extLst>
          </p:cNvPr>
          <p:cNvGrpSpPr/>
          <p:nvPr/>
        </p:nvGrpSpPr>
        <p:grpSpPr>
          <a:xfrm>
            <a:off x="12178723" y="7429496"/>
            <a:ext cx="6011223" cy="8538900"/>
            <a:chOff x="0" y="-164333"/>
            <a:chExt cx="812800" cy="977133"/>
          </a:xfrm>
        </p:grpSpPr>
        <p:sp>
          <p:nvSpPr>
            <p:cNvPr id="45" name="Freeform 30">
              <a:extLst>
                <a:ext uri="{FF2B5EF4-FFF2-40B4-BE49-F238E27FC236}">
                  <a16:creationId xmlns:a16="http://schemas.microsoft.com/office/drawing/2014/main" id="{90671710-D8EF-355A-D4B4-C3FDC2749AE6}"/>
                </a:ext>
              </a:extLst>
            </p:cNvPr>
            <p:cNvSpPr/>
            <p:nvPr/>
          </p:nvSpPr>
          <p:spPr>
            <a:xfrm>
              <a:off x="195658" y="-164333"/>
              <a:ext cx="528021" cy="158557"/>
            </a:xfrm>
            <a:custGeom>
              <a:avLst/>
              <a:gdLst/>
              <a:ahLst/>
              <a:cxnLst/>
              <a:rect l="l" t="t" r="r" b="b"/>
              <a:pathLst>
                <a:path w="377531" h="94762">
                  <a:moveTo>
                    <a:pt x="0" y="0"/>
                  </a:moveTo>
                  <a:lnTo>
                    <a:pt x="377531" y="0"/>
                  </a:lnTo>
                  <a:lnTo>
                    <a:pt x="377531" y="94762"/>
                  </a:lnTo>
                  <a:lnTo>
                    <a:pt x="0" y="94762"/>
                  </a:lnTo>
                  <a:close/>
                </a:path>
              </a:pathLst>
            </a:custGeom>
            <a:solidFill>
              <a:srgbClr val="04577C"/>
            </a:solidFill>
            <a:ln w="38100">
              <a:solidFill>
                <a:srgbClr val="FEFFFF"/>
              </a:solidFill>
            </a:ln>
          </p:spPr>
          <p:txBody>
            <a:bodyPr/>
            <a:lstStyle/>
            <a:p>
              <a:endParaRPr lang="en-US" sz="2800" b="1" dirty="0">
                <a:solidFill>
                  <a:schemeClr val="bg1"/>
                </a:solidFill>
                <a:latin typeface="Arimo" panose="020B0604020202020204" charset="0"/>
                <a:ea typeface="Arimo" panose="020B0604020202020204" charset="0"/>
                <a:cs typeface="Arimo" panose="020B0604020202020204" charset="0"/>
              </a:endParaRPr>
            </a:p>
            <a:p>
              <a:r>
                <a:rPr lang="en-US" sz="2800" b="1" dirty="0">
                  <a:solidFill>
                    <a:schemeClr val="bg1"/>
                  </a:solidFill>
                  <a:latin typeface="Arimo" panose="020B0604020202020204" charset="0"/>
                  <a:ea typeface="Arimo" panose="020B0604020202020204" charset="0"/>
                  <a:cs typeface="Arimo" panose="020B0604020202020204" charset="0"/>
                </a:rPr>
                <a:t>Key action Areas</a:t>
              </a:r>
              <a:endParaRPr lang="en-IN" sz="2800" b="1" dirty="0">
                <a:latin typeface="Arimo" panose="020B0604020202020204" charset="0"/>
                <a:ea typeface="Arimo" panose="020B0604020202020204" charset="0"/>
                <a:cs typeface="Arimo" panose="020B0604020202020204" charset="0"/>
              </a:endParaRPr>
            </a:p>
          </p:txBody>
        </p:sp>
        <p:sp>
          <p:nvSpPr>
            <p:cNvPr id="46" name="TextBox 31">
              <a:extLst>
                <a:ext uri="{FF2B5EF4-FFF2-40B4-BE49-F238E27FC236}">
                  <a16:creationId xmlns:a16="http://schemas.microsoft.com/office/drawing/2014/main" id="{554CC91A-844B-68C6-3CDA-8D3AEE942E44}"/>
                </a:ext>
              </a:extLst>
            </p:cNvPr>
            <p:cNvSpPr txBox="1"/>
            <p:nvPr/>
          </p:nvSpPr>
          <p:spPr>
            <a:xfrm>
              <a:off x="0" y="-38100"/>
              <a:ext cx="812800" cy="850900"/>
            </a:xfrm>
            <a:prstGeom prst="rect">
              <a:avLst/>
            </a:prstGeom>
          </p:spPr>
          <p:txBody>
            <a:bodyPr lIns="0" tIns="0" rIns="0" bIns="0" rtlCol="0" anchor="ctr"/>
            <a:lstStyle/>
            <a:p>
              <a:pPr marL="0" lvl="0" indent="0" algn="ctr">
                <a:lnSpc>
                  <a:spcPts val="2760"/>
                </a:lnSpc>
                <a:spcBef>
                  <a:spcPct val="0"/>
                </a:spcBef>
              </a:pPr>
              <a:r>
                <a:rPr lang="en-US" sz="2000" spc="196">
                  <a:solidFill>
                    <a:srgbClr val="FDFBFB"/>
                  </a:solidFill>
                  <a:latin typeface="Arimo"/>
                </a:rPr>
                <a:t>FEBRUARY</a:t>
              </a:r>
            </a:p>
          </p:txBody>
        </p:sp>
      </p:grpSp>
      <p:grpSp>
        <p:nvGrpSpPr>
          <p:cNvPr id="49" name="Group 33">
            <a:extLst>
              <a:ext uri="{FF2B5EF4-FFF2-40B4-BE49-F238E27FC236}">
                <a16:creationId xmlns:a16="http://schemas.microsoft.com/office/drawing/2014/main" id="{18754755-87C2-6702-D55D-499FDDA575D5}"/>
              </a:ext>
            </a:extLst>
          </p:cNvPr>
          <p:cNvGrpSpPr/>
          <p:nvPr/>
        </p:nvGrpSpPr>
        <p:grpSpPr>
          <a:xfrm>
            <a:off x="581939" y="4000501"/>
            <a:ext cx="5697592" cy="6769127"/>
            <a:chOff x="0" y="-152860"/>
            <a:chExt cx="812800" cy="965660"/>
          </a:xfrm>
        </p:grpSpPr>
        <p:sp>
          <p:nvSpPr>
            <p:cNvPr id="50" name="Freeform 34">
              <a:extLst>
                <a:ext uri="{FF2B5EF4-FFF2-40B4-BE49-F238E27FC236}">
                  <a16:creationId xmlns:a16="http://schemas.microsoft.com/office/drawing/2014/main" id="{ACA5B8FB-A959-C492-7B2A-8F52E84DBBF9}"/>
                </a:ext>
              </a:extLst>
            </p:cNvPr>
            <p:cNvSpPr/>
            <p:nvPr/>
          </p:nvSpPr>
          <p:spPr>
            <a:xfrm>
              <a:off x="0" y="-152860"/>
              <a:ext cx="377531" cy="98153"/>
            </a:xfrm>
            <a:custGeom>
              <a:avLst/>
              <a:gdLst/>
              <a:ahLst/>
              <a:cxnLst/>
              <a:rect l="l" t="t" r="r" b="b"/>
              <a:pathLst>
                <a:path w="377531" h="94762">
                  <a:moveTo>
                    <a:pt x="0" y="0"/>
                  </a:moveTo>
                  <a:lnTo>
                    <a:pt x="377531" y="0"/>
                  </a:lnTo>
                  <a:lnTo>
                    <a:pt x="377531" y="94762"/>
                  </a:lnTo>
                  <a:lnTo>
                    <a:pt x="0" y="94762"/>
                  </a:lnTo>
                  <a:close/>
                </a:path>
              </a:pathLst>
            </a:custGeom>
            <a:solidFill>
              <a:srgbClr val="04577C"/>
            </a:solidFill>
            <a:ln w="38100">
              <a:solidFill>
                <a:srgbClr val="FEFFFF"/>
              </a:solidFill>
            </a:ln>
          </p:spPr>
          <p:txBody>
            <a:bodyPr/>
            <a:lstStyle/>
            <a:p>
              <a:r>
                <a:rPr lang="en-IN" sz="2217" b="1" dirty="0" err="1">
                  <a:solidFill>
                    <a:schemeClr val="bg1"/>
                  </a:solidFill>
                  <a:latin typeface="Arimo"/>
                </a:rPr>
                <a:t>TankFarm</a:t>
              </a:r>
              <a:r>
                <a:rPr lang="en-IN" b="1"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endParaRPr lang="en-IN" dirty="0"/>
            </a:p>
          </p:txBody>
        </p:sp>
        <p:sp>
          <p:nvSpPr>
            <p:cNvPr id="51" name="TextBox 35">
              <a:extLst>
                <a:ext uri="{FF2B5EF4-FFF2-40B4-BE49-F238E27FC236}">
                  <a16:creationId xmlns:a16="http://schemas.microsoft.com/office/drawing/2014/main" id="{D6DCFAA2-7F27-D1BF-59DB-30C70CDECDA8}"/>
                </a:ext>
              </a:extLst>
            </p:cNvPr>
            <p:cNvSpPr txBox="1"/>
            <p:nvPr/>
          </p:nvSpPr>
          <p:spPr>
            <a:xfrm>
              <a:off x="0" y="-38100"/>
              <a:ext cx="812800" cy="850900"/>
            </a:xfrm>
            <a:prstGeom prst="rect">
              <a:avLst/>
            </a:prstGeom>
          </p:spPr>
          <p:txBody>
            <a:bodyPr lIns="0" tIns="0" rIns="0" bIns="0" rtlCol="0" anchor="ctr"/>
            <a:lstStyle/>
            <a:p>
              <a:pPr marL="0" lvl="0" indent="0" algn="ctr">
                <a:lnSpc>
                  <a:spcPts val="2760"/>
                </a:lnSpc>
                <a:spcBef>
                  <a:spcPct val="0"/>
                </a:spcBef>
              </a:pPr>
              <a:r>
                <a:rPr lang="en-US" sz="2000" spc="196" dirty="0">
                  <a:solidFill>
                    <a:srgbClr val="FDFBFB"/>
                  </a:solidFill>
                  <a:latin typeface="Arimo"/>
                </a:rPr>
                <a:t>MARCH</a:t>
              </a:r>
            </a:p>
          </p:txBody>
        </p:sp>
      </p:grpSp>
      <p:sp>
        <p:nvSpPr>
          <p:cNvPr id="52" name="TextBox 36">
            <a:extLst>
              <a:ext uri="{FF2B5EF4-FFF2-40B4-BE49-F238E27FC236}">
                <a16:creationId xmlns:a16="http://schemas.microsoft.com/office/drawing/2014/main" id="{492717E1-AB6E-558D-B2E1-D91FF2D1DD16}"/>
              </a:ext>
            </a:extLst>
          </p:cNvPr>
          <p:cNvSpPr txBox="1"/>
          <p:nvPr/>
        </p:nvSpPr>
        <p:spPr>
          <a:xfrm>
            <a:off x="317522" y="6515100"/>
            <a:ext cx="9436078" cy="1145826"/>
          </a:xfrm>
          <a:prstGeom prst="rect">
            <a:avLst/>
          </a:prstGeom>
        </p:spPr>
        <p:txBody>
          <a:bodyPr wrap="square" lIns="0" tIns="0" rIns="0" bIns="0" rtlCol="0" anchor="t">
            <a:spAutoFit/>
          </a:bodyPr>
          <a:lstStyle/>
          <a:p>
            <a:pPr marL="478760" lvl="1" indent="-239380">
              <a:lnSpc>
                <a:spcPts val="3104"/>
              </a:lnSpc>
              <a:buFont typeface="Arial"/>
              <a:buChar char="•"/>
            </a:pPr>
            <a:r>
              <a:rPr lang="en-US" dirty="0">
                <a:solidFill>
                  <a:srgbClr val="00297C"/>
                </a:solidFill>
                <a:latin typeface="Arimo"/>
              </a:rPr>
              <a:t>Digitize entire dispatch process for efficiency</a:t>
            </a:r>
          </a:p>
          <a:p>
            <a:pPr marL="478760" lvl="1" indent="-239380">
              <a:lnSpc>
                <a:spcPts val="3104"/>
              </a:lnSpc>
              <a:buFont typeface="Arial"/>
              <a:buChar char="•"/>
            </a:pPr>
            <a:r>
              <a:rPr lang="en-US" dirty="0">
                <a:solidFill>
                  <a:srgbClr val="00297C"/>
                </a:solidFill>
                <a:latin typeface="Arimo"/>
              </a:rPr>
              <a:t>Replace hard copy quality reports with automatic reports</a:t>
            </a:r>
          </a:p>
          <a:p>
            <a:pPr marL="478760" lvl="1" indent="-239380">
              <a:lnSpc>
                <a:spcPts val="3104"/>
              </a:lnSpc>
              <a:buFont typeface="Arial"/>
              <a:buChar char="•"/>
            </a:pPr>
            <a:r>
              <a:rPr lang="en-US" dirty="0">
                <a:solidFill>
                  <a:srgbClr val="00297C"/>
                </a:solidFill>
                <a:latin typeface="Arimo"/>
              </a:rPr>
              <a:t>Accept digital lorry receipts to reduce paperwork</a:t>
            </a:r>
          </a:p>
        </p:txBody>
      </p:sp>
      <p:sp>
        <p:nvSpPr>
          <p:cNvPr id="54" name="TextBox 53">
            <a:extLst>
              <a:ext uri="{FF2B5EF4-FFF2-40B4-BE49-F238E27FC236}">
                <a16:creationId xmlns:a16="http://schemas.microsoft.com/office/drawing/2014/main" id="{929FDCBC-9B92-B005-7C52-A73FF20734F3}"/>
              </a:ext>
            </a:extLst>
          </p:cNvPr>
          <p:cNvSpPr txBox="1"/>
          <p:nvPr/>
        </p:nvSpPr>
        <p:spPr>
          <a:xfrm>
            <a:off x="304801" y="8115300"/>
            <a:ext cx="9470492" cy="2054217"/>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solidFill>
                  <a:srgbClr val="00297C"/>
                </a:solidFill>
                <a:latin typeface="Arimo"/>
              </a:rPr>
              <a:t>Educate &amp; train the transporters on the vehicle requirements &amp; SOP’s and vehicles and ask them to please fit vehicles only for avoid future rejections.</a:t>
            </a:r>
          </a:p>
          <a:p>
            <a:pPr marL="285750" indent="-285750">
              <a:lnSpc>
                <a:spcPct val="107000"/>
              </a:lnSpc>
              <a:spcAft>
                <a:spcPts val="800"/>
              </a:spcAft>
              <a:buFont typeface="Arial" panose="020B0604020202020204" pitchFamily="34" charset="0"/>
              <a:buChar char="•"/>
            </a:pPr>
            <a:r>
              <a:rPr lang="en-US" dirty="0">
                <a:solidFill>
                  <a:srgbClr val="00297C"/>
                </a:solidFill>
                <a:latin typeface="Arimo"/>
              </a:rPr>
              <a:t>provide training to drivers to ensure they understand safe driving practices and the importance of maintaining the vehicle. This training can include topics such as proper loading and unloading procedures, safe driving practices, and vehicle maintenance.</a:t>
            </a:r>
          </a:p>
          <a:p>
            <a:pPr marL="285750" indent="-285750">
              <a:lnSpc>
                <a:spcPct val="107000"/>
              </a:lnSpc>
              <a:spcAft>
                <a:spcPts val="800"/>
              </a:spcAft>
              <a:buFont typeface="Arial" panose="020B0604020202020204" pitchFamily="34" charset="0"/>
              <a:buChar char="•"/>
            </a:pPr>
            <a:r>
              <a:rPr lang="en-US" dirty="0">
                <a:solidFill>
                  <a:srgbClr val="00297C"/>
                </a:solidFill>
                <a:latin typeface="Arimo"/>
              </a:rPr>
              <a:t>Charge fine to Transporter to avoid rejection due to faulty vehicles.</a:t>
            </a:r>
          </a:p>
        </p:txBody>
      </p:sp>
      <p:grpSp>
        <p:nvGrpSpPr>
          <p:cNvPr id="55" name="Group 33">
            <a:extLst>
              <a:ext uri="{FF2B5EF4-FFF2-40B4-BE49-F238E27FC236}">
                <a16:creationId xmlns:a16="http://schemas.microsoft.com/office/drawing/2014/main" id="{900E9207-1527-78B0-5919-4DD63F10E409}"/>
              </a:ext>
            </a:extLst>
          </p:cNvPr>
          <p:cNvGrpSpPr/>
          <p:nvPr/>
        </p:nvGrpSpPr>
        <p:grpSpPr>
          <a:xfrm>
            <a:off x="457200" y="7277100"/>
            <a:ext cx="5697592" cy="5964678"/>
            <a:chOff x="0" y="-38100"/>
            <a:chExt cx="812800" cy="850900"/>
          </a:xfrm>
        </p:grpSpPr>
        <p:sp>
          <p:nvSpPr>
            <p:cNvPr id="56" name="Freeform 34">
              <a:extLst>
                <a:ext uri="{FF2B5EF4-FFF2-40B4-BE49-F238E27FC236}">
                  <a16:creationId xmlns:a16="http://schemas.microsoft.com/office/drawing/2014/main" id="{E5AD4CC8-BD9F-CDB2-59B7-BDC708171BD0}"/>
                </a:ext>
              </a:extLst>
            </p:cNvPr>
            <p:cNvSpPr/>
            <p:nvPr/>
          </p:nvSpPr>
          <p:spPr>
            <a:xfrm>
              <a:off x="0" y="18218"/>
              <a:ext cx="377531" cy="70419"/>
            </a:xfrm>
            <a:custGeom>
              <a:avLst/>
              <a:gdLst/>
              <a:ahLst/>
              <a:cxnLst/>
              <a:rect l="l" t="t" r="r" b="b"/>
              <a:pathLst>
                <a:path w="377531" h="94762">
                  <a:moveTo>
                    <a:pt x="0" y="0"/>
                  </a:moveTo>
                  <a:lnTo>
                    <a:pt x="377531" y="0"/>
                  </a:lnTo>
                  <a:lnTo>
                    <a:pt x="377531" y="94762"/>
                  </a:lnTo>
                  <a:lnTo>
                    <a:pt x="0" y="94762"/>
                  </a:lnTo>
                  <a:close/>
                </a:path>
              </a:pathLst>
            </a:custGeom>
            <a:solidFill>
              <a:srgbClr val="04577C"/>
            </a:solidFill>
            <a:ln w="38100">
              <a:solidFill>
                <a:srgbClr val="FEFFFF"/>
              </a:solidFill>
            </a:ln>
          </p:spPr>
          <p:txBody>
            <a:bodyPr/>
            <a:lstStyle/>
            <a:p>
              <a:r>
                <a:rPr lang="en-IN" sz="2217" b="1" dirty="0">
                  <a:solidFill>
                    <a:schemeClr val="bg1"/>
                  </a:solidFill>
                  <a:latin typeface="Arimo"/>
                  <a:ea typeface="Calibri" panose="020F0502020204030204" pitchFamily="34" charset="0"/>
                  <a:cs typeface="Times New Roman" panose="02020603050405020304" pitchFamily="18" charset="0"/>
                </a:rPr>
                <a:t>Logistics </a:t>
              </a:r>
              <a:r>
                <a:rPr lang="en-IN" b="1"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endParaRPr lang="en-IN" dirty="0"/>
            </a:p>
          </p:txBody>
        </p:sp>
        <p:sp>
          <p:nvSpPr>
            <p:cNvPr id="57" name="TextBox 35">
              <a:extLst>
                <a:ext uri="{FF2B5EF4-FFF2-40B4-BE49-F238E27FC236}">
                  <a16:creationId xmlns:a16="http://schemas.microsoft.com/office/drawing/2014/main" id="{D1C346A7-7010-4517-C8C1-43CDCC4A85C2}"/>
                </a:ext>
              </a:extLst>
            </p:cNvPr>
            <p:cNvSpPr txBox="1"/>
            <p:nvPr/>
          </p:nvSpPr>
          <p:spPr>
            <a:xfrm>
              <a:off x="0" y="-38100"/>
              <a:ext cx="812800" cy="850900"/>
            </a:xfrm>
            <a:prstGeom prst="rect">
              <a:avLst/>
            </a:prstGeom>
          </p:spPr>
          <p:txBody>
            <a:bodyPr lIns="0" tIns="0" rIns="0" bIns="0" rtlCol="0" anchor="ctr"/>
            <a:lstStyle/>
            <a:p>
              <a:pPr marL="0" lvl="0" indent="0" algn="ctr">
                <a:lnSpc>
                  <a:spcPts val="2760"/>
                </a:lnSpc>
                <a:spcBef>
                  <a:spcPct val="0"/>
                </a:spcBef>
              </a:pPr>
              <a:r>
                <a:rPr lang="en-US" sz="2000" spc="196" dirty="0">
                  <a:solidFill>
                    <a:srgbClr val="FDFBFB"/>
                  </a:solidFill>
                  <a:latin typeface="Arimo"/>
                </a:rPr>
                <a:t>MARCH</a:t>
              </a:r>
            </a:p>
          </p:txBody>
        </p:sp>
      </p:grpSp>
      <p:grpSp>
        <p:nvGrpSpPr>
          <p:cNvPr id="58" name="Group 7">
            <a:extLst>
              <a:ext uri="{FF2B5EF4-FFF2-40B4-BE49-F238E27FC236}">
                <a16:creationId xmlns:a16="http://schemas.microsoft.com/office/drawing/2014/main" id="{51F7D84B-CCDB-B07A-18E1-60B0BB26E2F9}"/>
              </a:ext>
            </a:extLst>
          </p:cNvPr>
          <p:cNvGrpSpPr/>
          <p:nvPr/>
        </p:nvGrpSpPr>
        <p:grpSpPr>
          <a:xfrm>
            <a:off x="10771633" y="5473805"/>
            <a:ext cx="1232444" cy="2254350"/>
            <a:chOff x="0" y="0"/>
            <a:chExt cx="2403401" cy="3651576"/>
          </a:xfrm>
        </p:grpSpPr>
        <p:pic>
          <p:nvPicPr>
            <p:cNvPr id="59" name="Picture 8">
              <a:extLst>
                <a:ext uri="{FF2B5EF4-FFF2-40B4-BE49-F238E27FC236}">
                  <a16:creationId xmlns:a16="http://schemas.microsoft.com/office/drawing/2014/main" id="{313ADE00-E162-3DEE-1C81-07DC57415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403401" cy="3651576"/>
            </a:xfrm>
            <a:prstGeom prst="rect">
              <a:avLst/>
            </a:prstGeom>
          </p:spPr>
        </p:pic>
        <p:grpSp>
          <p:nvGrpSpPr>
            <p:cNvPr id="60" name="Group 9">
              <a:extLst>
                <a:ext uri="{FF2B5EF4-FFF2-40B4-BE49-F238E27FC236}">
                  <a16:creationId xmlns:a16="http://schemas.microsoft.com/office/drawing/2014/main" id="{7A4A072E-D3ED-51B5-2739-5B5C984D1C01}"/>
                </a:ext>
              </a:extLst>
            </p:cNvPr>
            <p:cNvGrpSpPr>
              <a:grpSpLocks noChangeAspect="1"/>
            </p:cNvGrpSpPr>
            <p:nvPr/>
          </p:nvGrpSpPr>
          <p:grpSpPr>
            <a:xfrm>
              <a:off x="141154" y="192844"/>
              <a:ext cx="2119040" cy="2056794"/>
              <a:chOff x="-23050" y="66269"/>
              <a:chExt cx="6542159" cy="6349987"/>
            </a:xfrm>
          </p:grpSpPr>
          <p:sp>
            <p:nvSpPr>
              <p:cNvPr id="61" name="Freeform 10">
                <a:extLst>
                  <a:ext uri="{FF2B5EF4-FFF2-40B4-BE49-F238E27FC236}">
                    <a16:creationId xmlns:a16="http://schemas.microsoft.com/office/drawing/2014/main" id="{CA85BEBC-DD1C-948F-FBC3-DBA07111AFDE}"/>
                  </a:ext>
                </a:extLst>
              </p:cNvPr>
              <p:cNvSpPr/>
              <p:nvPr/>
            </p:nvSpPr>
            <p:spPr>
              <a:xfrm>
                <a:off x="-23050" y="119140"/>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43F7C"/>
              </a:solidFill>
              <a:ln w="12700">
                <a:solidFill>
                  <a:srgbClr val="000000"/>
                </a:solidFill>
              </a:ln>
            </p:spPr>
            <p:txBody>
              <a:bodyPr/>
              <a:lstStyle/>
              <a:p>
                <a:r>
                  <a:rPr lang="en-US" sz="4561" spc="259" dirty="0">
                    <a:solidFill>
                      <a:srgbClr val="FFFFFF"/>
                    </a:solidFill>
                    <a:latin typeface="Arimo Italics"/>
                  </a:rPr>
                  <a:t>02</a:t>
                </a:r>
                <a:endParaRPr lang="en-IN" dirty="0"/>
              </a:p>
            </p:txBody>
          </p:sp>
          <p:sp>
            <p:nvSpPr>
              <p:cNvPr id="62" name="Freeform 11">
                <a:extLst>
                  <a:ext uri="{FF2B5EF4-FFF2-40B4-BE49-F238E27FC236}">
                    <a16:creationId xmlns:a16="http://schemas.microsoft.com/office/drawing/2014/main" id="{EAB49BCC-ECEE-C56A-4A37-F6AC84A5B716}"/>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grpSp>
        <p:nvGrpSpPr>
          <p:cNvPr id="67" name="Group 7">
            <a:extLst>
              <a:ext uri="{FF2B5EF4-FFF2-40B4-BE49-F238E27FC236}">
                <a16:creationId xmlns:a16="http://schemas.microsoft.com/office/drawing/2014/main" id="{869F2088-2712-5E37-AC62-36623C4A25E1}"/>
              </a:ext>
            </a:extLst>
          </p:cNvPr>
          <p:cNvGrpSpPr/>
          <p:nvPr/>
        </p:nvGrpSpPr>
        <p:grpSpPr>
          <a:xfrm>
            <a:off x="12708267" y="3848100"/>
            <a:ext cx="1236333" cy="2211602"/>
            <a:chOff x="0" y="0"/>
            <a:chExt cx="2403401" cy="3651576"/>
          </a:xfrm>
        </p:grpSpPr>
        <p:pic>
          <p:nvPicPr>
            <p:cNvPr id="68" name="Picture 8">
              <a:extLst>
                <a:ext uri="{FF2B5EF4-FFF2-40B4-BE49-F238E27FC236}">
                  <a16:creationId xmlns:a16="http://schemas.microsoft.com/office/drawing/2014/main" id="{FC1A45C0-D983-4B0D-B250-767FA8CE7A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403401" cy="3651576"/>
            </a:xfrm>
            <a:prstGeom prst="rect">
              <a:avLst/>
            </a:prstGeom>
          </p:spPr>
        </p:pic>
        <p:grpSp>
          <p:nvGrpSpPr>
            <p:cNvPr id="69" name="Group 9">
              <a:extLst>
                <a:ext uri="{FF2B5EF4-FFF2-40B4-BE49-F238E27FC236}">
                  <a16:creationId xmlns:a16="http://schemas.microsoft.com/office/drawing/2014/main" id="{EE2D11A7-C741-7D17-E272-C00151BAD9AD}"/>
                </a:ext>
              </a:extLst>
            </p:cNvPr>
            <p:cNvGrpSpPr>
              <a:grpSpLocks noChangeAspect="1"/>
            </p:cNvGrpSpPr>
            <p:nvPr/>
          </p:nvGrpSpPr>
          <p:grpSpPr>
            <a:xfrm>
              <a:off x="141154" y="192844"/>
              <a:ext cx="2119040" cy="2056794"/>
              <a:chOff x="-23050" y="66269"/>
              <a:chExt cx="6542159" cy="6349987"/>
            </a:xfrm>
          </p:grpSpPr>
          <p:sp>
            <p:nvSpPr>
              <p:cNvPr id="70" name="Freeform 10">
                <a:extLst>
                  <a:ext uri="{FF2B5EF4-FFF2-40B4-BE49-F238E27FC236}">
                    <a16:creationId xmlns:a16="http://schemas.microsoft.com/office/drawing/2014/main" id="{C0AD0251-1388-4803-EEFC-6326127CBE37}"/>
                  </a:ext>
                </a:extLst>
              </p:cNvPr>
              <p:cNvSpPr/>
              <p:nvPr/>
            </p:nvSpPr>
            <p:spPr>
              <a:xfrm>
                <a:off x="-23050" y="119140"/>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43F7C"/>
              </a:solidFill>
              <a:ln w="12700">
                <a:solidFill>
                  <a:srgbClr val="000000"/>
                </a:solidFill>
              </a:ln>
            </p:spPr>
            <p:txBody>
              <a:bodyPr/>
              <a:lstStyle/>
              <a:p>
                <a:r>
                  <a:rPr lang="en-US" sz="4561" spc="259" dirty="0">
                    <a:solidFill>
                      <a:srgbClr val="FFFFFF"/>
                    </a:solidFill>
                    <a:latin typeface="Arimo Italics"/>
                  </a:rPr>
                  <a:t>03</a:t>
                </a:r>
                <a:endParaRPr lang="en-IN" dirty="0"/>
              </a:p>
            </p:txBody>
          </p:sp>
          <p:sp>
            <p:nvSpPr>
              <p:cNvPr id="71" name="Freeform 11">
                <a:extLst>
                  <a:ext uri="{FF2B5EF4-FFF2-40B4-BE49-F238E27FC236}">
                    <a16:creationId xmlns:a16="http://schemas.microsoft.com/office/drawing/2014/main" id="{51618171-BC44-09BA-9395-C26A358DF8E7}"/>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grpSp>
        <p:nvGrpSpPr>
          <p:cNvPr id="72" name="Group 7">
            <a:extLst>
              <a:ext uri="{FF2B5EF4-FFF2-40B4-BE49-F238E27FC236}">
                <a16:creationId xmlns:a16="http://schemas.microsoft.com/office/drawing/2014/main" id="{0BC8F753-ED83-8063-4706-7B5ECF473920}"/>
              </a:ext>
            </a:extLst>
          </p:cNvPr>
          <p:cNvGrpSpPr/>
          <p:nvPr/>
        </p:nvGrpSpPr>
        <p:grpSpPr>
          <a:xfrm>
            <a:off x="14460867" y="2019300"/>
            <a:ext cx="1232444" cy="2825545"/>
            <a:chOff x="0" y="0"/>
            <a:chExt cx="2403401" cy="3651576"/>
          </a:xfrm>
        </p:grpSpPr>
        <p:pic>
          <p:nvPicPr>
            <p:cNvPr id="73" name="Picture 8">
              <a:extLst>
                <a:ext uri="{FF2B5EF4-FFF2-40B4-BE49-F238E27FC236}">
                  <a16:creationId xmlns:a16="http://schemas.microsoft.com/office/drawing/2014/main" id="{4C328B93-63B0-AC2F-18AA-DEDE3CBAF7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403401" cy="3651576"/>
            </a:xfrm>
            <a:prstGeom prst="rect">
              <a:avLst/>
            </a:prstGeom>
          </p:spPr>
        </p:pic>
        <p:grpSp>
          <p:nvGrpSpPr>
            <p:cNvPr id="74" name="Group 9">
              <a:extLst>
                <a:ext uri="{FF2B5EF4-FFF2-40B4-BE49-F238E27FC236}">
                  <a16:creationId xmlns:a16="http://schemas.microsoft.com/office/drawing/2014/main" id="{BC50D0D1-C90D-07EC-C6C0-06B6EB5F7DD3}"/>
                </a:ext>
              </a:extLst>
            </p:cNvPr>
            <p:cNvGrpSpPr>
              <a:grpSpLocks noChangeAspect="1"/>
            </p:cNvGrpSpPr>
            <p:nvPr/>
          </p:nvGrpSpPr>
          <p:grpSpPr>
            <a:xfrm>
              <a:off x="141154" y="192844"/>
              <a:ext cx="2119040" cy="2056794"/>
              <a:chOff x="-23050" y="66269"/>
              <a:chExt cx="6542159" cy="6349987"/>
            </a:xfrm>
          </p:grpSpPr>
          <p:sp>
            <p:nvSpPr>
              <p:cNvPr id="75" name="Freeform 10">
                <a:extLst>
                  <a:ext uri="{FF2B5EF4-FFF2-40B4-BE49-F238E27FC236}">
                    <a16:creationId xmlns:a16="http://schemas.microsoft.com/office/drawing/2014/main" id="{B581F836-CBB1-6A96-A514-38EDFDD5AD64}"/>
                  </a:ext>
                </a:extLst>
              </p:cNvPr>
              <p:cNvSpPr/>
              <p:nvPr/>
            </p:nvSpPr>
            <p:spPr>
              <a:xfrm>
                <a:off x="-23050" y="119140"/>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43F7C"/>
              </a:solidFill>
              <a:ln w="12700">
                <a:solidFill>
                  <a:srgbClr val="000000"/>
                </a:solidFill>
              </a:ln>
            </p:spPr>
            <p:txBody>
              <a:bodyPr/>
              <a:lstStyle/>
              <a:p>
                <a:r>
                  <a:rPr lang="en-US" sz="4561" spc="259" dirty="0">
                    <a:solidFill>
                      <a:srgbClr val="FFFFFF"/>
                    </a:solidFill>
                    <a:latin typeface="Arimo Italics"/>
                  </a:rPr>
                  <a:t>04</a:t>
                </a:r>
                <a:endParaRPr lang="en-IN" dirty="0"/>
              </a:p>
            </p:txBody>
          </p:sp>
          <p:sp>
            <p:nvSpPr>
              <p:cNvPr id="76" name="Freeform 11">
                <a:extLst>
                  <a:ext uri="{FF2B5EF4-FFF2-40B4-BE49-F238E27FC236}">
                    <a16:creationId xmlns:a16="http://schemas.microsoft.com/office/drawing/2014/main" id="{874EBA4F-4A09-0F6A-00E6-8994EC6C6888}"/>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grpSp>
        <p:nvGrpSpPr>
          <p:cNvPr id="78" name="Group 7">
            <a:extLst>
              <a:ext uri="{FF2B5EF4-FFF2-40B4-BE49-F238E27FC236}">
                <a16:creationId xmlns:a16="http://schemas.microsoft.com/office/drawing/2014/main" id="{E137631D-6BA1-F0B1-9CAE-F8AA42D575E8}"/>
              </a:ext>
            </a:extLst>
          </p:cNvPr>
          <p:cNvGrpSpPr/>
          <p:nvPr/>
        </p:nvGrpSpPr>
        <p:grpSpPr>
          <a:xfrm>
            <a:off x="16213917" y="876300"/>
            <a:ext cx="1232444" cy="2254350"/>
            <a:chOff x="0" y="0"/>
            <a:chExt cx="2403401" cy="3651576"/>
          </a:xfrm>
        </p:grpSpPr>
        <p:pic>
          <p:nvPicPr>
            <p:cNvPr id="79" name="Picture 8">
              <a:extLst>
                <a:ext uri="{FF2B5EF4-FFF2-40B4-BE49-F238E27FC236}">
                  <a16:creationId xmlns:a16="http://schemas.microsoft.com/office/drawing/2014/main" id="{6523B8AA-E13F-8E42-8EDE-4B50811D96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403401" cy="3651576"/>
            </a:xfrm>
            <a:prstGeom prst="rect">
              <a:avLst/>
            </a:prstGeom>
          </p:spPr>
        </p:pic>
        <p:grpSp>
          <p:nvGrpSpPr>
            <p:cNvPr id="80" name="Group 9">
              <a:extLst>
                <a:ext uri="{FF2B5EF4-FFF2-40B4-BE49-F238E27FC236}">
                  <a16:creationId xmlns:a16="http://schemas.microsoft.com/office/drawing/2014/main" id="{D1FEBB12-82A7-6B2C-670B-F289A8FEAF0A}"/>
                </a:ext>
              </a:extLst>
            </p:cNvPr>
            <p:cNvGrpSpPr>
              <a:grpSpLocks noChangeAspect="1"/>
            </p:cNvGrpSpPr>
            <p:nvPr/>
          </p:nvGrpSpPr>
          <p:grpSpPr>
            <a:xfrm>
              <a:off x="141154" y="192844"/>
              <a:ext cx="2119040" cy="2056794"/>
              <a:chOff x="-23050" y="66269"/>
              <a:chExt cx="6542159" cy="6349987"/>
            </a:xfrm>
          </p:grpSpPr>
          <p:sp>
            <p:nvSpPr>
              <p:cNvPr id="81" name="Freeform 10">
                <a:extLst>
                  <a:ext uri="{FF2B5EF4-FFF2-40B4-BE49-F238E27FC236}">
                    <a16:creationId xmlns:a16="http://schemas.microsoft.com/office/drawing/2014/main" id="{AB62ED6B-359D-BF44-283E-1E516C46CB39}"/>
                  </a:ext>
                </a:extLst>
              </p:cNvPr>
              <p:cNvSpPr/>
              <p:nvPr/>
            </p:nvSpPr>
            <p:spPr>
              <a:xfrm>
                <a:off x="-23050" y="119140"/>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43F7C"/>
              </a:solidFill>
              <a:ln w="12700">
                <a:solidFill>
                  <a:srgbClr val="000000"/>
                </a:solidFill>
              </a:ln>
            </p:spPr>
            <p:txBody>
              <a:bodyPr/>
              <a:lstStyle/>
              <a:p>
                <a:r>
                  <a:rPr lang="en-US" sz="4561" spc="259" dirty="0">
                    <a:solidFill>
                      <a:srgbClr val="FFFFFF"/>
                    </a:solidFill>
                    <a:latin typeface="Arimo Italics"/>
                  </a:rPr>
                  <a:t>05</a:t>
                </a:r>
                <a:endParaRPr lang="en-IN" dirty="0"/>
              </a:p>
            </p:txBody>
          </p:sp>
          <p:sp>
            <p:nvSpPr>
              <p:cNvPr id="82" name="Freeform 11">
                <a:extLst>
                  <a:ext uri="{FF2B5EF4-FFF2-40B4-BE49-F238E27FC236}">
                    <a16:creationId xmlns:a16="http://schemas.microsoft.com/office/drawing/2014/main" id="{EA9B0EEA-E3B0-5686-6B63-E86606484221}"/>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7177" t="24544" r="37177" b="24544"/>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4807770" y="5981902"/>
            <a:ext cx="11672940" cy="9965773"/>
          </a:xfrm>
          <a:prstGeom prst="rect">
            <a:avLst/>
          </a:prstGeom>
        </p:spPr>
      </p:pic>
      <p:pic>
        <p:nvPicPr>
          <p:cNvPr id="4" name="Picture 4"/>
          <p:cNvPicPr>
            <a:picLocks noChangeAspect="1"/>
          </p:cNvPicPr>
          <p:nvPr/>
        </p:nvPicPr>
        <p:blipFill>
          <a:blip r:embed="rId3"/>
          <a:srcRect/>
          <a:stretch>
            <a:fillRect/>
          </a:stretch>
        </p:blipFill>
        <p:spPr>
          <a:xfrm>
            <a:off x="4615324" y="-3592186"/>
            <a:ext cx="11672940" cy="9965773"/>
          </a:xfrm>
          <a:prstGeom prst="rect">
            <a:avLst/>
          </a:prstGeom>
        </p:spPr>
      </p:pic>
      <p:grpSp>
        <p:nvGrpSpPr>
          <p:cNvPr id="9" name="Group 9"/>
          <p:cNvGrpSpPr/>
          <p:nvPr/>
        </p:nvGrpSpPr>
        <p:grpSpPr>
          <a:xfrm>
            <a:off x="2844598" y="2476500"/>
            <a:ext cx="12928802" cy="6175711"/>
            <a:chOff x="0" y="-111429"/>
            <a:chExt cx="1940876" cy="927100"/>
          </a:xfrm>
        </p:grpSpPr>
        <p:sp>
          <p:nvSpPr>
            <p:cNvPr id="10" name="Freeform 10"/>
            <p:cNvSpPr/>
            <p:nvPr/>
          </p:nvSpPr>
          <p:spPr>
            <a:xfrm>
              <a:off x="0" y="0"/>
              <a:ext cx="1940876" cy="505149"/>
            </a:xfrm>
            <a:custGeom>
              <a:avLst/>
              <a:gdLst/>
              <a:ahLst/>
              <a:cxnLst/>
              <a:rect l="l" t="t" r="r" b="b"/>
              <a:pathLst>
                <a:path w="1044491" h="505149">
                  <a:moveTo>
                    <a:pt x="0" y="0"/>
                  </a:moveTo>
                  <a:lnTo>
                    <a:pt x="1044491" y="0"/>
                  </a:lnTo>
                  <a:lnTo>
                    <a:pt x="1044491" y="505149"/>
                  </a:lnTo>
                  <a:lnTo>
                    <a:pt x="0" y="505149"/>
                  </a:lnTo>
                  <a:close/>
                </a:path>
              </a:pathLst>
            </a:custGeom>
            <a:solidFill>
              <a:srgbClr val="04577C"/>
            </a:solidFill>
            <a:ln w="38100">
              <a:solidFill>
                <a:srgbClr val="FEFFFF"/>
              </a:solidFill>
            </a:ln>
          </p:spPr>
          <p:txBody>
            <a:bodyPr/>
            <a:lstStyle/>
            <a:p>
              <a:endParaRPr lang="en-IN" dirty="0"/>
            </a:p>
          </p:txBody>
        </p:sp>
        <p:sp>
          <p:nvSpPr>
            <p:cNvPr id="11" name="TextBox 11"/>
            <p:cNvSpPr txBox="1"/>
            <p:nvPr/>
          </p:nvSpPr>
          <p:spPr>
            <a:xfrm>
              <a:off x="0" y="-111429"/>
              <a:ext cx="1700653" cy="927100"/>
            </a:xfrm>
            <a:prstGeom prst="rect">
              <a:avLst/>
            </a:prstGeom>
          </p:spPr>
          <p:txBody>
            <a:bodyPr lIns="0" tIns="0" rIns="0" bIns="0" rtlCol="0" anchor="ctr"/>
            <a:lstStyle/>
            <a:p>
              <a:pPr marL="0" lvl="0" indent="0" algn="ctr">
                <a:lnSpc>
                  <a:spcPts val="8646"/>
                </a:lnSpc>
                <a:spcBef>
                  <a:spcPct val="0"/>
                </a:spcBef>
              </a:pPr>
              <a:r>
                <a:rPr lang="en-US" sz="6265" spc="614" dirty="0">
                  <a:solidFill>
                    <a:srgbClr val="FDFBFB"/>
                  </a:solidFill>
                  <a:latin typeface="League Spartan"/>
                </a:rPr>
                <a:t>THANK    YOU</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1422830" y="5693878"/>
            <a:ext cx="11672940" cy="9965773"/>
          </a:xfrm>
          <a:prstGeom prst="rect">
            <a:avLst/>
          </a:prstGeom>
        </p:spPr>
      </p:pic>
      <p:grpSp>
        <p:nvGrpSpPr>
          <p:cNvPr id="4" name="Group 4"/>
          <p:cNvGrpSpPr/>
          <p:nvPr/>
        </p:nvGrpSpPr>
        <p:grpSpPr>
          <a:xfrm>
            <a:off x="0" y="1028700"/>
            <a:ext cx="1593285" cy="5252871"/>
            <a:chOff x="0" y="0"/>
            <a:chExt cx="419631" cy="1383472"/>
          </a:xfrm>
        </p:grpSpPr>
        <p:sp>
          <p:nvSpPr>
            <p:cNvPr id="5" name="Freeform 5"/>
            <p:cNvSpPr/>
            <p:nvPr/>
          </p:nvSpPr>
          <p:spPr>
            <a:xfrm>
              <a:off x="0" y="0"/>
              <a:ext cx="419631" cy="1383472"/>
            </a:xfrm>
            <a:custGeom>
              <a:avLst/>
              <a:gdLst/>
              <a:ahLst/>
              <a:cxnLst/>
              <a:rect l="l" t="t" r="r" b="b"/>
              <a:pathLst>
                <a:path w="419631" h="1383472">
                  <a:moveTo>
                    <a:pt x="0" y="0"/>
                  </a:moveTo>
                  <a:lnTo>
                    <a:pt x="419631" y="0"/>
                  </a:lnTo>
                  <a:lnTo>
                    <a:pt x="419631" y="1383472"/>
                  </a:lnTo>
                  <a:lnTo>
                    <a:pt x="0" y="1383472"/>
                  </a:lnTo>
                  <a:close/>
                </a:path>
              </a:pathLst>
            </a:custGeom>
            <a:solidFill>
              <a:srgbClr val="043F7C"/>
            </a:solidFill>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177832" y="1768410"/>
            <a:ext cx="11244998" cy="8095928"/>
            <a:chOff x="0" y="0"/>
            <a:chExt cx="2805913" cy="2113211"/>
          </a:xfrm>
        </p:grpSpPr>
        <p:sp>
          <p:nvSpPr>
            <p:cNvPr id="8" name="Freeform 8"/>
            <p:cNvSpPr/>
            <p:nvPr/>
          </p:nvSpPr>
          <p:spPr>
            <a:xfrm>
              <a:off x="0" y="0"/>
              <a:ext cx="2805913" cy="2113211"/>
            </a:xfrm>
            <a:custGeom>
              <a:avLst/>
              <a:gdLst/>
              <a:ahLst/>
              <a:cxnLst/>
              <a:rect l="l" t="t" r="r" b="b"/>
              <a:pathLst>
                <a:path w="2805913" h="2113211">
                  <a:moveTo>
                    <a:pt x="0" y="0"/>
                  </a:moveTo>
                  <a:lnTo>
                    <a:pt x="2805913" y="0"/>
                  </a:lnTo>
                  <a:lnTo>
                    <a:pt x="2805913" y="2113211"/>
                  </a:lnTo>
                  <a:lnTo>
                    <a:pt x="0" y="2113211"/>
                  </a:lnTo>
                  <a:close/>
                </a:path>
              </a:pathLst>
            </a:custGeom>
            <a:solidFill>
              <a:srgbClr val="FDFBFB"/>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2590800" y="188841"/>
            <a:ext cx="7925420" cy="582852"/>
          </a:xfrm>
          <a:prstGeom prst="rect">
            <a:avLst/>
          </a:prstGeom>
        </p:spPr>
        <p:txBody>
          <a:bodyPr lIns="0" tIns="0" rIns="0" bIns="0" rtlCol="0" anchor="t">
            <a:spAutoFit/>
          </a:bodyPr>
          <a:lstStyle/>
          <a:p>
            <a:pPr marL="0" lvl="0" indent="0" algn="ctr">
              <a:lnSpc>
                <a:spcPts val="4691"/>
              </a:lnSpc>
              <a:spcBef>
                <a:spcPct val="0"/>
              </a:spcBef>
            </a:pPr>
            <a:r>
              <a:rPr lang="en-US" sz="3399" b="1" spc="333" dirty="0">
                <a:solidFill>
                  <a:srgbClr val="FDFBFB"/>
                </a:solidFill>
                <a:latin typeface="Imprint MT Shadow" panose="04020605060303030202" pitchFamily="82" charset="0"/>
              </a:rPr>
              <a:t>OVERVIEW</a:t>
            </a:r>
            <a:r>
              <a:rPr lang="en-US" sz="3399" spc="333" dirty="0">
                <a:solidFill>
                  <a:srgbClr val="FDFBFB"/>
                </a:solidFill>
                <a:latin typeface="League Spartan"/>
              </a:rPr>
              <a:t> </a:t>
            </a:r>
          </a:p>
        </p:txBody>
      </p:sp>
      <p:sp>
        <p:nvSpPr>
          <p:cNvPr id="11" name="TextBox 11"/>
          <p:cNvSpPr txBox="1"/>
          <p:nvPr/>
        </p:nvSpPr>
        <p:spPr>
          <a:xfrm>
            <a:off x="707323" y="1768410"/>
            <a:ext cx="10570277" cy="3781100"/>
          </a:xfrm>
          <a:prstGeom prst="rect">
            <a:avLst/>
          </a:prstGeom>
        </p:spPr>
        <p:txBody>
          <a:bodyPr lIns="0" tIns="0" rIns="0" bIns="0" rtlCol="0" anchor="t">
            <a:spAutoFit/>
          </a:bodyPr>
          <a:lstStyle/>
          <a:p>
            <a:pPr marL="410209" lvl="1" indent="-205105" algn="just">
              <a:lnSpc>
                <a:spcPts val="2659"/>
              </a:lnSpc>
              <a:buFont typeface="Arial"/>
              <a:buChar char="•"/>
            </a:pPr>
            <a:endParaRPr lang="en-US" sz="2000" dirty="0">
              <a:solidFill>
                <a:srgbClr val="100F0D"/>
              </a:solidFill>
            </a:endParaRPr>
          </a:p>
          <a:p>
            <a:pPr marL="410209" lvl="1" indent="-205105" algn="just">
              <a:lnSpc>
                <a:spcPts val="2659"/>
              </a:lnSpc>
              <a:buFont typeface="Arial"/>
              <a:buChar char="•"/>
            </a:pPr>
            <a:r>
              <a:rPr lang="en-US" sz="2000" dirty="0">
                <a:solidFill>
                  <a:srgbClr val="100F0D"/>
                </a:solidFill>
              </a:rPr>
              <a:t>VVF (India) Ltd  is a Leading Oleo Chemicals company situated in </a:t>
            </a:r>
            <a:r>
              <a:rPr lang="en-US" sz="2000" dirty="0" err="1">
                <a:solidFill>
                  <a:srgbClr val="100F0D"/>
                </a:solidFill>
              </a:rPr>
              <a:t>mumbai</a:t>
            </a:r>
            <a:r>
              <a:rPr lang="en-US" sz="2000" dirty="0">
                <a:solidFill>
                  <a:srgbClr val="100F0D"/>
                </a:solidFill>
              </a:rPr>
              <a:t> .</a:t>
            </a:r>
          </a:p>
          <a:p>
            <a:pPr marL="410209" lvl="1" indent="-205105" algn="just">
              <a:lnSpc>
                <a:spcPts val="2659"/>
              </a:lnSpc>
              <a:buFont typeface="Arial"/>
              <a:buChar char="•"/>
            </a:pPr>
            <a:r>
              <a:rPr lang="en-US" sz="2000" dirty="0">
                <a:solidFill>
                  <a:srgbClr val="100F0D"/>
                </a:solidFill>
              </a:rPr>
              <a:t>Storing a huge quantity at the plant is not feasible for both the customer and manufacturer.</a:t>
            </a:r>
          </a:p>
          <a:p>
            <a:pPr marL="410209" lvl="1" indent="-205105" algn="just">
              <a:lnSpc>
                <a:spcPts val="2659"/>
              </a:lnSpc>
              <a:buFont typeface="Arial"/>
              <a:buChar char="•"/>
            </a:pPr>
            <a:r>
              <a:rPr lang="en-US" sz="2000" dirty="0">
                <a:solidFill>
                  <a:srgbClr val="100F0D"/>
                </a:solidFill>
              </a:rPr>
              <a:t>Prompt dispatch of material is essential to avoid space constraint, maintain lean inventory, and ensure timely delivery of materials.</a:t>
            </a:r>
          </a:p>
          <a:p>
            <a:pPr marL="410209" lvl="1" indent="-205105" algn="just">
              <a:lnSpc>
                <a:spcPts val="2659"/>
              </a:lnSpc>
              <a:buFont typeface="Arial"/>
              <a:buChar char="•"/>
            </a:pPr>
            <a:r>
              <a:rPr lang="en-US" sz="2000" dirty="0">
                <a:solidFill>
                  <a:srgbClr val="100F0D"/>
                </a:solidFill>
              </a:rPr>
              <a:t>The company presently uses a Transport Management System (TMS) to track outbound vehicle movement.</a:t>
            </a:r>
          </a:p>
          <a:p>
            <a:pPr marL="410209" lvl="1" indent="-205105" algn="just">
              <a:lnSpc>
                <a:spcPts val="2659"/>
              </a:lnSpc>
              <a:buFont typeface="Arial"/>
              <a:buChar char="•"/>
            </a:pPr>
            <a:r>
              <a:rPr lang="en-US" sz="2000" dirty="0">
                <a:solidFill>
                  <a:srgbClr val="100F0D"/>
                </a:solidFill>
              </a:rPr>
              <a:t>Total of 14 steps in TMS with various department roles defined: </a:t>
            </a:r>
            <a:r>
              <a:rPr lang="en-US" sz="2000" dirty="0" err="1">
                <a:solidFill>
                  <a:srgbClr val="100F0D"/>
                </a:solidFill>
              </a:rPr>
              <a:t>Security,Logistics</a:t>
            </a:r>
            <a:r>
              <a:rPr lang="en-US" sz="2000" dirty="0">
                <a:solidFill>
                  <a:srgbClr val="100F0D"/>
                </a:solidFill>
              </a:rPr>
              <a:t>, Quality Control,  Weigh Bridge, Tank Farm, and Excise  team.</a:t>
            </a:r>
          </a:p>
          <a:p>
            <a:pPr algn="just">
              <a:lnSpc>
                <a:spcPts val="2659"/>
              </a:lnSpc>
            </a:pPr>
            <a:endParaRPr lang="en-US" sz="2000" dirty="0">
              <a:solidFill>
                <a:srgbClr val="100F0D"/>
              </a:solidFill>
            </a:endParaRPr>
          </a:p>
        </p:txBody>
      </p:sp>
      <p:sp>
        <p:nvSpPr>
          <p:cNvPr id="12" name="TextBox 12"/>
          <p:cNvSpPr txBox="1"/>
          <p:nvPr/>
        </p:nvSpPr>
        <p:spPr>
          <a:xfrm>
            <a:off x="554923" y="5580634"/>
            <a:ext cx="10570277" cy="4123886"/>
          </a:xfrm>
          <a:prstGeom prst="rect">
            <a:avLst/>
          </a:prstGeom>
        </p:spPr>
        <p:txBody>
          <a:bodyPr wrap="square" lIns="0" tIns="0" rIns="0" bIns="0" rtlCol="0" anchor="t">
            <a:spAutoFit/>
          </a:bodyPr>
          <a:lstStyle/>
          <a:p>
            <a:pPr marL="205104" lvl="1" algn="just">
              <a:lnSpc>
                <a:spcPts val="2659"/>
              </a:lnSpc>
            </a:pPr>
            <a:r>
              <a:rPr lang="en-US" sz="2400" b="1" dirty="0">
                <a:solidFill>
                  <a:srgbClr val="100F0D"/>
                </a:solidFill>
              </a:rPr>
              <a:t>Problem Statement</a:t>
            </a:r>
          </a:p>
          <a:p>
            <a:pPr marL="410209" lvl="1" indent="-205105" algn="just">
              <a:lnSpc>
                <a:spcPts val="2659"/>
              </a:lnSpc>
              <a:buFont typeface="Arial"/>
              <a:buChar char="•"/>
            </a:pPr>
            <a:endParaRPr lang="en-US" sz="2000" dirty="0">
              <a:solidFill>
                <a:srgbClr val="100F0D"/>
              </a:solidFill>
            </a:endParaRPr>
          </a:p>
          <a:p>
            <a:pPr marL="410209" lvl="1" indent="-205105" algn="just">
              <a:lnSpc>
                <a:spcPts val="2659"/>
              </a:lnSpc>
              <a:buFont typeface="Arial"/>
              <a:buChar char="•"/>
            </a:pPr>
            <a:r>
              <a:rPr lang="en-US" sz="2000" dirty="0">
                <a:solidFill>
                  <a:srgbClr val="100F0D"/>
                </a:solidFill>
              </a:rPr>
              <a:t>The disparity &amp; inconsistency in dispatches are increasing.</a:t>
            </a:r>
          </a:p>
          <a:p>
            <a:pPr marL="205104" lvl="1" algn="just">
              <a:lnSpc>
                <a:spcPts val="2659"/>
              </a:lnSpc>
            </a:pPr>
            <a:endParaRPr lang="en-US" sz="2000" dirty="0">
              <a:solidFill>
                <a:srgbClr val="100F0D"/>
              </a:solidFill>
            </a:endParaRPr>
          </a:p>
          <a:p>
            <a:pPr marL="410209" lvl="1" indent="-205105" algn="just">
              <a:lnSpc>
                <a:spcPts val="2659"/>
              </a:lnSpc>
              <a:buFont typeface="Arial"/>
              <a:buChar char="•"/>
            </a:pPr>
            <a:r>
              <a:rPr lang="en-US" sz="2000" dirty="0">
                <a:solidFill>
                  <a:srgbClr val="100F0D"/>
                </a:solidFill>
              </a:rPr>
              <a:t>Vehicles/tankers are taking longer than expected time as there is no standard Gate In- &amp; Gate out for vehicle/tankers.</a:t>
            </a:r>
          </a:p>
          <a:p>
            <a:pPr marL="410209" lvl="1" indent="-205105" algn="just">
              <a:lnSpc>
                <a:spcPts val="2659"/>
              </a:lnSpc>
              <a:buFont typeface="Arial"/>
              <a:buChar char="•"/>
            </a:pPr>
            <a:endParaRPr lang="en-US" sz="2000" dirty="0">
              <a:solidFill>
                <a:srgbClr val="100F0D"/>
              </a:solidFill>
            </a:endParaRPr>
          </a:p>
          <a:p>
            <a:pPr marL="410209" lvl="1" indent="-205105" algn="just">
              <a:lnSpc>
                <a:spcPts val="2659"/>
              </a:lnSpc>
              <a:buFont typeface="Arial"/>
              <a:buChar char="•"/>
            </a:pPr>
            <a:r>
              <a:rPr lang="en-US" sz="2000" dirty="0">
                <a:solidFill>
                  <a:srgbClr val="100F0D"/>
                </a:solidFill>
              </a:rPr>
              <a:t>Detention charges are rising.</a:t>
            </a:r>
          </a:p>
          <a:p>
            <a:pPr marL="410209" lvl="1" indent="-205105" algn="just">
              <a:lnSpc>
                <a:spcPts val="2659"/>
              </a:lnSpc>
              <a:buFont typeface="Arial"/>
              <a:buChar char="•"/>
            </a:pPr>
            <a:endParaRPr lang="en-US" sz="2000" dirty="0">
              <a:solidFill>
                <a:srgbClr val="100F0D"/>
              </a:solidFill>
            </a:endParaRPr>
          </a:p>
          <a:p>
            <a:pPr marL="410209" lvl="1" indent="-205105" algn="just">
              <a:lnSpc>
                <a:spcPts val="2659"/>
              </a:lnSpc>
              <a:buFont typeface="Arial"/>
              <a:buChar char="•"/>
            </a:pPr>
            <a:r>
              <a:rPr lang="en-US" sz="2000" dirty="0">
                <a:solidFill>
                  <a:srgbClr val="100F0D"/>
                </a:solidFill>
              </a:rPr>
              <a:t>Customer complaints are increasing.</a:t>
            </a:r>
          </a:p>
          <a:p>
            <a:pPr>
              <a:lnSpc>
                <a:spcPts val="2659"/>
              </a:lnSpc>
            </a:pPr>
            <a:endParaRPr lang="en-US" sz="1899" dirty="0">
              <a:solidFill>
                <a:srgbClr val="100F0D"/>
              </a:solidFill>
              <a:latin typeface="Arimo"/>
            </a:endParaRPr>
          </a:p>
          <a:p>
            <a:pPr>
              <a:lnSpc>
                <a:spcPts val="2659"/>
              </a:lnSpc>
            </a:pPr>
            <a:endParaRPr lang="en-US" sz="1899" dirty="0">
              <a:solidFill>
                <a:srgbClr val="100F0D"/>
              </a:solidFill>
              <a:latin typeface="Arimo"/>
            </a:endParaRPr>
          </a:p>
        </p:txBody>
      </p:sp>
      <p:pic>
        <p:nvPicPr>
          <p:cNvPr id="14" name="Picture 13">
            <a:extLst>
              <a:ext uri="{FF2B5EF4-FFF2-40B4-BE49-F238E27FC236}">
                <a16:creationId xmlns:a16="http://schemas.microsoft.com/office/drawing/2014/main" id="{EFABA059-9CF9-406C-523B-C9B94D001362}"/>
              </a:ext>
            </a:extLst>
          </p:cNvPr>
          <p:cNvPicPr>
            <a:picLocks noChangeAspect="1"/>
          </p:cNvPicPr>
          <p:nvPr/>
        </p:nvPicPr>
        <p:blipFill>
          <a:blip r:embed="rId3"/>
          <a:stretch>
            <a:fillRect/>
          </a:stretch>
        </p:blipFill>
        <p:spPr>
          <a:xfrm>
            <a:off x="7845940" y="4660058"/>
            <a:ext cx="5340559" cy="920576"/>
          </a:xfrm>
          <a:prstGeom prst="rect">
            <a:avLst/>
          </a:prstGeom>
        </p:spPr>
      </p:pic>
      <p:pic>
        <p:nvPicPr>
          <p:cNvPr id="16" name="Picture 15">
            <a:extLst>
              <a:ext uri="{FF2B5EF4-FFF2-40B4-BE49-F238E27FC236}">
                <a16:creationId xmlns:a16="http://schemas.microsoft.com/office/drawing/2014/main" id="{715C14F7-12E9-BCA8-974A-2CE068699B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6199" y="79762"/>
            <a:ext cx="6781801" cy="98643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5836470" y="-5597325"/>
            <a:ext cx="11672940" cy="996577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893" y="4593716"/>
            <a:ext cx="4120181" cy="1618107"/>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flipV="1">
            <a:off x="5290647" y="4593716"/>
            <a:ext cx="4120181" cy="1618107"/>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77172" y="4593716"/>
            <a:ext cx="4120181" cy="1618107"/>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flipV="1">
            <a:off x="12490926" y="4593716"/>
            <a:ext cx="4120181" cy="1618107"/>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25228" y="4751401"/>
            <a:ext cx="1253930" cy="1272438"/>
          </a:xfrm>
          <a:prstGeom prst="rect">
            <a:avLst/>
          </a:prstGeom>
        </p:spPr>
      </p:pic>
      <p:pic>
        <p:nvPicPr>
          <p:cNvPr id="8" name="Picture 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816240" y="4997812"/>
            <a:ext cx="1701905" cy="871129"/>
          </a:xfrm>
          <a:prstGeom prst="rect">
            <a:avLst/>
          </a:prstGeom>
        </p:spPr>
      </p:pic>
      <p:pic>
        <p:nvPicPr>
          <p:cNvPr id="9" name="Picture 9"/>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4317156" y="4855320"/>
            <a:ext cx="1145149" cy="1168519"/>
          </a:xfrm>
          <a:prstGeom prst="rect">
            <a:avLst/>
          </a:prstGeom>
        </p:spPr>
      </p:pic>
      <p:pic>
        <p:nvPicPr>
          <p:cNvPr id="10" name="Picture 1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196509" y="4818985"/>
            <a:ext cx="1707882" cy="1167570"/>
          </a:xfrm>
          <a:prstGeom prst="rect">
            <a:avLst/>
          </a:prstGeom>
        </p:spPr>
      </p:pic>
      <p:sp>
        <p:nvSpPr>
          <p:cNvPr id="11" name="TextBox 11"/>
          <p:cNvSpPr txBox="1"/>
          <p:nvPr/>
        </p:nvSpPr>
        <p:spPr>
          <a:xfrm>
            <a:off x="5029200" y="1057627"/>
            <a:ext cx="6813115" cy="1052789"/>
          </a:xfrm>
          <a:prstGeom prst="rect">
            <a:avLst/>
          </a:prstGeom>
        </p:spPr>
        <p:txBody>
          <a:bodyPr wrap="square" lIns="0" tIns="0" rIns="0" bIns="0" rtlCol="0" anchor="t">
            <a:spAutoFit/>
          </a:bodyPr>
          <a:lstStyle/>
          <a:p>
            <a:pPr marL="0" lvl="0" indent="0" algn="ctr">
              <a:lnSpc>
                <a:spcPts val="8757"/>
              </a:lnSpc>
              <a:spcBef>
                <a:spcPct val="0"/>
              </a:spcBef>
            </a:pPr>
            <a:r>
              <a:rPr lang="en-US" sz="6346" b="1" spc="621" dirty="0">
                <a:solidFill>
                  <a:srgbClr val="00297C"/>
                </a:solidFill>
                <a:latin typeface="Imprint MT Shadow" panose="04020605060303030202" pitchFamily="82" charset="0"/>
              </a:rPr>
              <a:t>OBJECTIVES</a:t>
            </a:r>
          </a:p>
        </p:txBody>
      </p:sp>
      <p:sp>
        <p:nvSpPr>
          <p:cNvPr id="12" name="TextBox 12"/>
          <p:cNvSpPr txBox="1"/>
          <p:nvPr/>
        </p:nvSpPr>
        <p:spPr>
          <a:xfrm>
            <a:off x="1676893" y="6766038"/>
            <a:ext cx="4120181" cy="1273031"/>
          </a:xfrm>
          <a:prstGeom prst="rect">
            <a:avLst/>
          </a:prstGeom>
        </p:spPr>
        <p:txBody>
          <a:bodyPr lIns="0" tIns="0" rIns="0" bIns="0" rtlCol="0" anchor="t">
            <a:spAutoFit/>
          </a:bodyPr>
          <a:lstStyle/>
          <a:p>
            <a:pPr algn="ctr">
              <a:lnSpc>
                <a:spcPts val="2544"/>
              </a:lnSpc>
            </a:pPr>
            <a:r>
              <a:rPr lang="en-US" sz="1817">
                <a:solidFill>
                  <a:srgbClr val="100F0D"/>
                </a:solidFill>
                <a:latin typeface="Arimo"/>
              </a:rPr>
              <a:t>Analyse the reasons for the delay in dispatches and modify existing SOPs if required.</a:t>
            </a:r>
          </a:p>
          <a:p>
            <a:pPr algn="ctr">
              <a:lnSpc>
                <a:spcPts val="2544"/>
              </a:lnSpc>
            </a:pPr>
            <a:endParaRPr lang="en-US" sz="1817">
              <a:solidFill>
                <a:srgbClr val="100F0D"/>
              </a:solidFill>
              <a:latin typeface="Arimo"/>
            </a:endParaRPr>
          </a:p>
        </p:txBody>
      </p:sp>
      <p:sp>
        <p:nvSpPr>
          <p:cNvPr id="13" name="TextBox 13"/>
          <p:cNvSpPr txBox="1"/>
          <p:nvPr/>
        </p:nvSpPr>
        <p:spPr>
          <a:xfrm>
            <a:off x="2553312" y="6312429"/>
            <a:ext cx="2351079" cy="370294"/>
          </a:xfrm>
          <a:prstGeom prst="rect">
            <a:avLst/>
          </a:prstGeom>
        </p:spPr>
        <p:txBody>
          <a:bodyPr lIns="0" tIns="0" rIns="0" bIns="0" rtlCol="0" anchor="t">
            <a:spAutoFit/>
          </a:bodyPr>
          <a:lstStyle/>
          <a:p>
            <a:pPr algn="ctr">
              <a:lnSpc>
                <a:spcPts val="3075"/>
              </a:lnSpc>
            </a:pPr>
            <a:r>
              <a:rPr lang="en-US" sz="2196" b="1" dirty="0">
                <a:solidFill>
                  <a:srgbClr val="00297C"/>
                </a:solidFill>
                <a:latin typeface="+mj-lt"/>
              </a:rPr>
              <a:t>OBJECTIVE</a:t>
            </a:r>
            <a:r>
              <a:rPr lang="en-US" sz="2196" dirty="0">
                <a:solidFill>
                  <a:srgbClr val="00297C"/>
                </a:solidFill>
                <a:latin typeface="Arimo Bold"/>
              </a:rPr>
              <a:t> 1</a:t>
            </a:r>
          </a:p>
        </p:txBody>
      </p:sp>
      <p:sp>
        <p:nvSpPr>
          <p:cNvPr id="14" name="TextBox 14"/>
          <p:cNvSpPr txBox="1"/>
          <p:nvPr/>
        </p:nvSpPr>
        <p:spPr>
          <a:xfrm>
            <a:off x="8877172" y="6766038"/>
            <a:ext cx="4120181" cy="1273031"/>
          </a:xfrm>
          <a:prstGeom prst="rect">
            <a:avLst/>
          </a:prstGeom>
        </p:spPr>
        <p:txBody>
          <a:bodyPr lIns="0" tIns="0" rIns="0" bIns="0" rtlCol="0" anchor="t">
            <a:spAutoFit/>
          </a:bodyPr>
          <a:lstStyle/>
          <a:p>
            <a:pPr algn="ctr">
              <a:lnSpc>
                <a:spcPts val="2544"/>
              </a:lnSpc>
            </a:pPr>
            <a:r>
              <a:rPr lang="en-US" sz="1817">
                <a:solidFill>
                  <a:srgbClr val="100F0D"/>
                </a:solidFill>
                <a:latin typeface="Arimo"/>
              </a:rPr>
              <a:t>Ensure smooth operation, reduced error, and optimized dispatch process at the plant.</a:t>
            </a:r>
          </a:p>
          <a:p>
            <a:pPr algn="ctr">
              <a:lnSpc>
                <a:spcPts val="2544"/>
              </a:lnSpc>
            </a:pPr>
            <a:endParaRPr lang="en-US" sz="1817">
              <a:solidFill>
                <a:srgbClr val="100F0D"/>
              </a:solidFill>
              <a:latin typeface="Arimo"/>
            </a:endParaRPr>
          </a:p>
        </p:txBody>
      </p:sp>
      <p:sp>
        <p:nvSpPr>
          <p:cNvPr id="15" name="TextBox 15"/>
          <p:cNvSpPr txBox="1"/>
          <p:nvPr/>
        </p:nvSpPr>
        <p:spPr>
          <a:xfrm>
            <a:off x="9753591" y="6312429"/>
            <a:ext cx="2351079" cy="370294"/>
          </a:xfrm>
          <a:prstGeom prst="rect">
            <a:avLst/>
          </a:prstGeom>
        </p:spPr>
        <p:txBody>
          <a:bodyPr lIns="0" tIns="0" rIns="0" bIns="0" rtlCol="0" anchor="t">
            <a:spAutoFit/>
          </a:bodyPr>
          <a:lstStyle/>
          <a:p>
            <a:pPr algn="ctr">
              <a:lnSpc>
                <a:spcPts val="3075"/>
              </a:lnSpc>
            </a:pPr>
            <a:r>
              <a:rPr lang="en-US" sz="2196" b="1" dirty="0">
                <a:solidFill>
                  <a:srgbClr val="00297C"/>
                </a:solidFill>
                <a:latin typeface="+mj-lt"/>
              </a:rPr>
              <a:t>OBJECTIVE</a:t>
            </a:r>
            <a:r>
              <a:rPr lang="en-US" sz="2196" dirty="0">
                <a:solidFill>
                  <a:srgbClr val="00297C"/>
                </a:solidFill>
                <a:latin typeface="Arimo Bold"/>
              </a:rPr>
              <a:t> 3</a:t>
            </a:r>
          </a:p>
        </p:txBody>
      </p:sp>
      <p:sp>
        <p:nvSpPr>
          <p:cNvPr id="16" name="TextBox 16"/>
          <p:cNvSpPr txBox="1"/>
          <p:nvPr/>
        </p:nvSpPr>
        <p:spPr>
          <a:xfrm>
            <a:off x="5290647" y="3132058"/>
            <a:ext cx="4120181" cy="1273031"/>
          </a:xfrm>
          <a:prstGeom prst="rect">
            <a:avLst/>
          </a:prstGeom>
        </p:spPr>
        <p:txBody>
          <a:bodyPr lIns="0" tIns="0" rIns="0" bIns="0" rtlCol="0" anchor="t">
            <a:spAutoFit/>
          </a:bodyPr>
          <a:lstStyle/>
          <a:p>
            <a:pPr algn="ctr">
              <a:lnSpc>
                <a:spcPts val="2544"/>
              </a:lnSpc>
            </a:pPr>
            <a:r>
              <a:rPr lang="en-US" sz="1817" dirty="0">
                <a:solidFill>
                  <a:srgbClr val="100F0D"/>
                </a:solidFill>
                <a:latin typeface="Arimo"/>
              </a:rPr>
              <a:t>Assess the impact of detention charges due to the delay in releasing the vehicle/tanker from the plant.</a:t>
            </a:r>
          </a:p>
          <a:p>
            <a:pPr algn="ctr">
              <a:lnSpc>
                <a:spcPts val="2544"/>
              </a:lnSpc>
            </a:pPr>
            <a:endParaRPr lang="en-US" sz="1817" dirty="0">
              <a:solidFill>
                <a:srgbClr val="100F0D"/>
              </a:solidFill>
              <a:latin typeface="Arimo"/>
            </a:endParaRPr>
          </a:p>
        </p:txBody>
      </p:sp>
      <p:sp>
        <p:nvSpPr>
          <p:cNvPr id="17" name="TextBox 17"/>
          <p:cNvSpPr txBox="1"/>
          <p:nvPr/>
        </p:nvSpPr>
        <p:spPr>
          <a:xfrm>
            <a:off x="6167066" y="2678450"/>
            <a:ext cx="2351079" cy="387196"/>
          </a:xfrm>
          <a:prstGeom prst="rect">
            <a:avLst/>
          </a:prstGeom>
        </p:spPr>
        <p:txBody>
          <a:bodyPr lIns="0" tIns="0" rIns="0" bIns="0" rtlCol="0" anchor="t">
            <a:spAutoFit/>
          </a:bodyPr>
          <a:lstStyle/>
          <a:p>
            <a:pPr algn="ctr">
              <a:lnSpc>
                <a:spcPts val="3075"/>
              </a:lnSpc>
            </a:pPr>
            <a:r>
              <a:rPr lang="en-US" sz="2196" b="1" dirty="0">
                <a:solidFill>
                  <a:srgbClr val="00297C"/>
                </a:solidFill>
                <a:latin typeface="+mj-lt"/>
              </a:rPr>
              <a:t>OBJECTIVE 2</a:t>
            </a:r>
          </a:p>
        </p:txBody>
      </p:sp>
      <p:sp>
        <p:nvSpPr>
          <p:cNvPr id="18" name="TextBox 18"/>
          <p:cNvSpPr txBox="1"/>
          <p:nvPr/>
        </p:nvSpPr>
        <p:spPr>
          <a:xfrm>
            <a:off x="12490926" y="3132058"/>
            <a:ext cx="4120181" cy="1588543"/>
          </a:xfrm>
          <a:prstGeom prst="rect">
            <a:avLst/>
          </a:prstGeom>
        </p:spPr>
        <p:txBody>
          <a:bodyPr lIns="0" tIns="0" rIns="0" bIns="0" rtlCol="0" anchor="t">
            <a:spAutoFit/>
          </a:bodyPr>
          <a:lstStyle/>
          <a:p>
            <a:pPr algn="ctr">
              <a:lnSpc>
                <a:spcPts val="2544"/>
              </a:lnSpc>
            </a:pPr>
            <a:r>
              <a:rPr lang="en-US" sz="1817">
                <a:solidFill>
                  <a:srgbClr val="100F0D"/>
                </a:solidFill>
                <a:latin typeface="Arimo"/>
              </a:rPr>
              <a:t>Utilize the present transport management system to track outbound vehicle movement with assigned roles for concerned departments.</a:t>
            </a:r>
          </a:p>
          <a:p>
            <a:pPr algn="ctr">
              <a:lnSpc>
                <a:spcPts val="2544"/>
              </a:lnSpc>
            </a:pPr>
            <a:endParaRPr lang="en-US" sz="1817">
              <a:solidFill>
                <a:srgbClr val="100F0D"/>
              </a:solidFill>
              <a:latin typeface="Arimo"/>
            </a:endParaRPr>
          </a:p>
        </p:txBody>
      </p:sp>
      <p:sp>
        <p:nvSpPr>
          <p:cNvPr id="19" name="TextBox 19"/>
          <p:cNvSpPr txBox="1"/>
          <p:nvPr/>
        </p:nvSpPr>
        <p:spPr>
          <a:xfrm>
            <a:off x="13367345" y="2678450"/>
            <a:ext cx="2351079" cy="370294"/>
          </a:xfrm>
          <a:prstGeom prst="rect">
            <a:avLst/>
          </a:prstGeom>
        </p:spPr>
        <p:txBody>
          <a:bodyPr lIns="0" tIns="0" rIns="0" bIns="0" rtlCol="0" anchor="t">
            <a:spAutoFit/>
          </a:bodyPr>
          <a:lstStyle/>
          <a:p>
            <a:pPr algn="ctr">
              <a:lnSpc>
                <a:spcPts val="3075"/>
              </a:lnSpc>
            </a:pPr>
            <a:r>
              <a:rPr lang="en-US" sz="2196" b="1" dirty="0">
                <a:solidFill>
                  <a:srgbClr val="00297C"/>
                </a:solidFill>
                <a:latin typeface="+mj-lt"/>
              </a:rPr>
              <a:t>OBJECTIVE</a:t>
            </a:r>
            <a:r>
              <a:rPr lang="en-US" sz="2196" dirty="0">
                <a:solidFill>
                  <a:srgbClr val="00297C"/>
                </a:solidFill>
                <a:latin typeface="Arimo Bold"/>
              </a:rPr>
              <a:t> 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173038" y="0"/>
            <a:ext cx="5720988" cy="10515270"/>
            <a:chOff x="0" y="0"/>
            <a:chExt cx="1506762" cy="2769454"/>
          </a:xfrm>
        </p:grpSpPr>
        <p:sp>
          <p:nvSpPr>
            <p:cNvPr id="3" name="Freeform 3"/>
            <p:cNvSpPr/>
            <p:nvPr/>
          </p:nvSpPr>
          <p:spPr>
            <a:xfrm>
              <a:off x="0" y="0"/>
              <a:ext cx="1506762" cy="2769454"/>
            </a:xfrm>
            <a:custGeom>
              <a:avLst/>
              <a:gdLst/>
              <a:ahLst/>
              <a:cxnLst/>
              <a:rect l="l" t="t" r="r" b="b"/>
              <a:pathLst>
                <a:path w="1506762" h="2769454">
                  <a:moveTo>
                    <a:pt x="0" y="0"/>
                  </a:moveTo>
                  <a:lnTo>
                    <a:pt x="1506762" y="0"/>
                  </a:lnTo>
                  <a:lnTo>
                    <a:pt x="1506762" y="2769454"/>
                  </a:lnTo>
                  <a:lnTo>
                    <a:pt x="0" y="2769454"/>
                  </a:lnTo>
                  <a:close/>
                </a:path>
              </a:pathLst>
            </a:custGeom>
            <a:solidFill>
              <a:srgbClr val="04577C"/>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5" name="Picture 5"/>
          <p:cNvPicPr>
            <a:picLocks noChangeAspect="1"/>
          </p:cNvPicPr>
          <p:nvPr/>
        </p:nvPicPr>
        <p:blipFill>
          <a:blip r:embed="rId2"/>
          <a:srcRect/>
          <a:stretch>
            <a:fillRect/>
          </a:stretch>
        </p:blipFill>
        <p:spPr>
          <a:xfrm>
            <a:off x="11422830" y="4440101"/>
            <a:ext cx="11672940" cy="9965773"/>
          </a:xfrm>
          <a:prstGeom prst="rect">
            <a:avLst/>
          </a:prstGeom>
        </p:spPr>
      </p:pic>
      <p:pic>
        <p:nvPicPr>
          <p:cNvPr id="6" name="Picture 6"/>
          <p:cNvPicPr>
            <a:picLocks noChangeAspect="1"/>
          </p:cNvPicPr>
          <p:nvPr/>
        </p:nvPicPr>
        <p:blipFill>
          <a:blip r:embed="rId3"/>
          <a:srcRect t="19280"/>
          <a:stretch>
            <a:fillRect/>
          </a:stretch>
        </p:blipFill>
        <p:spPr>
          <a:xfrm>
            <a:off x="9293587" y="7180182"/>
            <a:ext cx="7965713" cy="1269909"/>
          </a:xfrm>
          <a:prstGeom prst="rect">
            <a:avLst/>
          </a:prstGeom>
        </p:spPr>
      </p:pic>
      <p:pic>
        <p:nvPicPr>
          <p:cNvPr id="7" name="Picture 7"/>
          <p:cNvPicPr>
            <a:picLocks noChangeAspect="1"/>
          </p:cNvPicPr>
          <p:nvPr/>
        </p:nvPicPr>
        <p:blipFill>
          <a:blip r:embed="rId2"/>
          <a:srcRect/>
          <a:stretch>
            <a:fillRect/>
          </a:stretch>
        </p:blipFill>
        <p:spPr>
          <a:xfrm>
            <a:off x="-5836470" y="-4982886"/>
            <a:ext cx="11672940" cy="9965773"/>
          </a:xfrm>
          <a:prstGeom prst="rect">
            <a:avLst/>
          </a:prstGeom>
        </p:spPr>
      </p:pic>
      <p:grpSp>
        <p:nvGrpSpPr>
          <p:cNvPr id="8" name="Group 8"/>
          <p:cNvGrpSpPr/>
          <p:nvPr/>
        </p:nvGrpSpPr>
        <p:grpSpPr>
          <a:xfrm>
            <a:off x="487917" y="-665499"/>
            <a:ext cx="11399286" cy="6175711"/>
            <a:chOff x="-12902" y="-114300"/>
            <a:chExt cx="1208655" cy="927100"/>
          </a:xfrm>
        </p:grpSpPr>
        <p:sp>
          <p:nvSpPr>
            <p:cNvPr id="9" name="Freeform 9"/>
            <p:cNvSpPr/>
            <p:nvPr/>
          </p:nvSpPr>
          <p:spPr>
            <a:xfrm>
              <a:off x="-12902" y="1383"/>
              <a:ext cx="1208655" cy="290996"/>
            </a:xfrm>
            <a:custGeom>
              <a:avLst/>
              <a:gdLst/>
              <a:ahLst/>
              <a:cxnLst/>
              <a:rect l="l" t="t" r="r" b="b"/>
              <a:pathLst>
                <a:path w="1146516" h="290996">
                  <a:moveTo>
                    <a:pt x="0" y="0"/>
                  </a:moveTo>
                  <a:lnTo>
                    <a:pt x="1146516" y="0"/>
                  </a:lnTo>
                  <a:lnTo>
                    <a:pt x="1146516" y="290996"/>
                  </a:lnTo>
                  <a:lnTo>
                    <a:pt x="0" y="290996"/>
                  </a:lnTo>
                  <a:close/>
                </a:path>
              </a:pathLst>
            </a:custGeom>
            <a:solidFill>
              <a:srgbClr val="04577C"/>
            </a:solidFill>
            <a:ln w="38100">
              <a:solidFill>
                <a:srgbClr val="FEFFFF"/>
              </a:solidFill>
            </a:ln>
          </p:spPr>
          <p:txBody>
            <a:bodyPr/>
            <a:lstStyle/>
            <a:p>
              <a:pPr algn="ctr"/>
              <a:endParaRPr lang="en-US" sz="2800" spc="339" dirty="0">
                <a:solidFill>
                  <a:srgbClr val="FDFBFB"/>
                </a:solidFill>
                <a:latin typeface="League Spartan"/>
              </a:endParaRPr>
            </a:p>
            <a:p>
              <a:pPr algn="ctr"/>
              <a:endParaRPr lang="en-US" sz="2800" spc="339" dirty="0">
                <a:solidFill>
                  <a:srgbClr val="FDFBFB"/>
                </a:solidFill>
                <a:latin typeface="League Spartan"/>
              </a:endParaRPr>
            </a:p>
            <a:p>
              <a:pPr algn="ctr"/>
              <a:r>
                <a:rPr lang="en-US" sz="2800" spc="339" dirty="0">
                  <a:solidFill>
                    <a:srgbClr val="FDFBFB"/>
                  </a:solidFill>
                  <a:latin typeface="League Spartan"/>
                </a:rPr>
                <a:t>DATA &amp; APPROACH </a:t>
              </a:r>
            </a:p>
            <a:p>
              <a:endParaRPr lang="en-IN" dirty="0"/>
            </a:p>
          </p:txBody>
        </p:sp>
        <p:sp>
          <p:nvSpPr>
            <p:cNvPr id="10" name="TextBox 10"/>
            <p:cNvSpPr txBox="1"/>
            <p:nvPr/>
          </p:nvSpPr>
          <p:spPr>
            <a:xfrm>
              <a:off x="0" y="-114300"/>
              <a:ext cx="812800" cy="927100"/>
            </a:xfrm>
            <a:prstGeom prst="rect">
              <a:avLst/>
            </a:prstGeom>
          </p:spPr>
          <p:txBody>
            <a:bodyPr lIns="139700" tIns="139700" rIns="139700" bIns="139700" rtlCol="0" anchor="ctr"/>
            <a:lstStyle/>
            <a:p>
              <a:pPr marL="0" lvl="0" indent="0" algn="ctr">
                <a:lnSpc>
                  <a:spcPts val="5440"/>
                </a:lnSpc>
              </a:pPr>
              <a:endParaRPr lang="en-US" sz="3465" spc="339" dirty="0">
                <a:solidFill>
                  <a:srgbClr val="FDFBFB"/>
                </a:solidFill>
                <a:latin typeface="League Spartan"/>
              </a:endParaRPr>
            </a:p>
          </p:txBody>
        </p:sp>
      </p:grpSp>
      <p:sp>
        <p:nvSpPr>
          <p:cNvPr id="11" name="TextBox 11"/>
          <p:cNvSpPr txBox="1"/>
          <p:nvPr/>
        </p:nvSpPr>
        <p:spPr>
          <a:xfrm>
            <a:off x="193516" y="2444353"/>
            <a:ext cx="11399285" cy="6678943"/>
          </a:xfrm>
          <a:prstGeom prst="rect">
            <a:avLst/>
          </a:prstGeom>
        </p:spPr>
        <p:txBody>
          <a:bodyPr lIns="0" tIns="0" rIns="0" bIns="0" rtlCol="0" anchor="t">
            <a:spAutoFit/>
          </a:bodyPr>
          <a:lstStyle/>
          <a:p>
            <a:pPr marL="541963" lvl="1" indent="-270981">
              <a:lnSpc>
                <a:spcPts val="3514"/>
              </a:lnSpc>
              <a:buFont typeface="Arial"/>
              <a:buChar char="•"/>
            </a:pPr>
            <a:r>
              <a:rPr lang="en-US" sz="2510" dirty="0">
                <a:solidFill>
                  <a:srgbClr val="00297C"/>
                </a:solidFill>
                <a:latin typeface="Arimo"/>
              </a:rPr>
              <a:t>Mixed-method approach used to identify reasons behind delays in dispatching goods from the plant and finding solutions to reduce turnaround time of vehicles/tankers, minimize detention charges, and ensure faster dispatch of goods.</a:t>
            </a:r>
          </a:p>
          <a:p>
            <a:pPr>
              <a:lnSpc>
                <a:spcPts val="3514"/>
              </a:lnSpc>
            </a:pPr>
            <a:endParaRPr lang="en-US" sz="2510" dirty="0">
              <a:solidFill>
                <a:srgbClr val="00297C"/>
              </a:solidFill>
              <a:latin typeface="Arimo"/>
            </a:endParaRPr>
          </a:p>
          <a:p>
            <a:pPr marL="541963" lvl="1" indent="-270981">
              <a:lnSpc>
                <a:spcPts val="3514"/>
              </a:lnSpc>
              <a:buFont typeface="Arial"/>
              <a:buChar char="•"/>
            </a:pPr>
            <a:r>
              <a:rPr lang="en-US" sz="2510" dirty="0">
                <a:solidFill>
                  <a:srgbClr val="00297C"/>
                </a:solidFill>
                <a:latin typeface="Arimo"/>
              </a:rPr>
              <a:t>Qualitative data gathered through Supply Chain Manager to understand operational structure of the plant, SOPs, and potential causes of disruptions.</a:t>
            </a:r>
          </a:p>
          <a:p>
            <a:pPr marL="541963" lvl="1" indent="-270981">
              <a:lnSpc>
                <a:spcPts val="3514"/>
              </a:lnSpc>
              <a:buFont typeface="Arial"/>
              <a:buChar char="•"/>
            </a:pPr>
            <a:r>
              <a:rPr lang="en-US" sz="2510" dirty="0">
                <a:solidFill>
                  <a:srgbClr val="00297C"/>
                </a:solidFill>
                <a:latin typeface="Arimo"/>
              </a:rPr>
              <a:t>Qualitative data provided insights into materials and SKU types, their characteristics, and required movements, as well as documents needed during vehicle movement.</a:t>
            </a:r>
          </a:p>
          <a:p>
            <a:pPr>
              <a:lnSpc>
                <a:spcPts val="3514"/>
              </a:lnSpc>
            </a:pPr>
            <a:endParaRPr lang="en-US" sz="2510" dirty="0">
              <a:solidFill>
                <a:srgbClr val="00297C"/>
              </a:solidFill>
              <a:latin typeface="Arimo"/>
            </a:endParaRPr>
          </a:p>
          <a:p>
            <a:pPr marL="541963" lvl="1" indent="-270981">
              <a:lnSpc>
                <a:spcPts val="3514"/>
              </a:lnSpc>
              <a:buFont typeface="Arial"/>
              <a:buChar char="•"/>
            </a:pPr>
            <a:r>
              <a:rPr lang="en-US" sz="2510" dirty="0">
                <a:solidFill>
                  <a:srgbClr val="00297C"/>
                </a:solidFill>
                <a:latin typeface="Arimo"/>
              </a:rPr>
              <a:t>Quantitative data collected from SAP, containing 17 columns such as material description, vehicle details, and overall time spent by vehicle in the plant.</a:t>
            </a:r>
          </a:p>
          <a:p>
            <a:pPr>
              <a:lnSpc>
                <a:spcPts val="3514"/>
              </a:lnSpc>
            </a:pPr>
            <a:endParaRPr lang="en-US" sz="2510" dirty="0">
              <a:solidFill>
                <a:srgbClr val="00297C"/>
              </a:solidFill>
              <a:latin typeface="Arimo"/>
            </a:endParaRPr>
          </a:p>
        </p:txBody>
      </p:sp>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303508" y="350785"/>
            <a:ext cx="4084874" cy="4114800"/>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118549" y="6298789"/>
            <a:ext cx="5720988" cy="245482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3208" y="105437"/>
            <a:ext cx="3701593" cy="2025781"/>
          </a:xfrm>
          <a:prstGeom prst="rect">
            <a:avLst/>
          </a:prstGeom>
        </p:spPr>
      </p:pic>
      <p:sp>
        <p:nvSpPr>
          <p:cNvPr id="9" name="AutoShape 9"/>
          <p:cNvSpPr/>
          <p:nvPr/>
        </p:nvSpPr>
        <p:spPr>
          <a:xfrm rot="-5400000">
            <a:off x="2844376" y="994097"/>
            <a:ext cx="3521209" cy="0"/>
          </a:xfrm>
          <a:prstGeom prst="line">
            <a:avLst/>
          </a:prstGeom>
          <a:ln w="38100" cap="flat">
            <a:solidFill>
              <a:srgbClr val="FFFFFF"/>
            </a:solidFill>
            <a:prstDash val="solid"/>
            <a:headEnd type="none" w="sm" len="sm"/>
            <a:tailEnd type="none" w="sm" len="sm"/>
          </a:ln>
        </p:spPr>
      </p:sp>
      <p:sp>
        <p:nvSpPr>
          <p:cNvPr id="10" name="AutoShape 10"/>
          <p:cNvSpPr/>
          <p:nvPr/>
        </p:nvSpPr>
        <p:spPr>
          <a:xfrm rot="-5400000">
            <a:off x="2806276" y="10107336"/>
            <a:ext cx="3521209" cy="0"/>
          </a:xfrm>
          <a:prstGeom prst="line">
            <a:avLst/>
          </a:prstGeom>
          <a:ln w="38100" cap="flat">
            <a:solidFill>
              <a:srgbClr val="FFFFFF"/>
            </a:solidFill>
            <a:prstDash val="solid"/>
            <a:headEnd type="none" w="sm" len="sm"/>
            <a:tailEnd type="none" w="sm" len="sm"/>
          </a:ln>
        </p:spPr>
      </p:sp>
      <p:sp>
        <p:nvSpPr>
          <p:cNvPr id="11" name="TextBox 11"/>
          <p:cNvSpPr txBox="1"/>
          <p:nvPr/>
        </p:nvSpPr>
        <p:spPr>
          <a:xfrm>
            <a:off x="166332" y="2447424"/>
            <a:ext cx="4381497" cy="5708358"/>
          </a:xfrm>
          <a:prstGeom prst="rect">
            <a:avLst/>
          </a:prstGeom>
        </p:spPr>
        <p:txBody>
          <a:bodyPr wrap="square" lIns="0" tIns="0" rIns="0" bIns="0" rtlCol="0" anchor="t">
            <a:spAutoFit/>
          </a:bodyPr>
          <a:lstStyle/>
          <a:p>
            <a:pPr>
              <a:lnSpc>
                <a:spcPts val="3156"/>
              </a:lnSpc>
            </a:pPr>
            <a:r>
              <a:rPr lang="en-US" sz="2254" b="1" dirty="0">
                <a:solidFill>
                  <a:srgbClr val="FFFFFF"/>
                </a:solidFill>
                <a:latin typeface="Arimo"/>
              </a:rPr>
              <a:t>Analysis &amp; Findings  :</a:t>
            </a:r>
          </a:p>
          <a:p>
            <a:pPr>
              <a:lnSpc>
                <a:spcPts val="3156"/>
              </a:lnSpc>
            </a:pPr>
            <a:endParaRPr lang="en-US" sz="2254" dirty="0">
              <a:solidFill>
                <a:srgbClr val="FFFFFF"/>
              </a:solidFill>
              <a:latin typeface="Arimo"/>
            </a:endParaRPr>
          </a:p>
          <a:p>
            <a:pPr>
              <a:lnSpc>
                <a:spcPts val="3156"/>
              </a:lnSpc>
            </a:pPr>
            <a:endParaRPr lang="en-US" sz="2254" dirty="0">
              <a:solidFill>
                <a:srgbClr val="FFFFFF"/>
              </a:solidFill>
              <a:latin typeface="Arimo"/>
            </a:endParaRPr>
          </a:p>
          <a:p>
            <a:pPr>
              <a:lnSpc>
                <a:spcPts val="3156"/>
              </a:lnSpc>
            </a:pPr>
            <a:r>
              <a:rPr lang="en-US" sz="2254" dirty="0">
                <a:solidFill>
                  <a:srgbClr val="FFFFFF"/>
                </a:solidFill>
                <a:latin typeface="Arimo"/>
              </a:rPr>
              <a:t>Bulk pack is the major volume contributor.</a:t>
            </a:r>
          </a:p>
          <a:p>
            <a:pPr>
              <a:lnSpc>
                <a:spcPts val="3156"/>
              </a:lnSpc>
            </a:pPr>
            <a:endParaRPr lang="en-US" sz="2254" dirty="0">
              <a:solidFill>
                <a:srgbClr val="FFFFFF"/>
              </a:solidFill>
              <a:latin typeface="Arimo"/>
            </a:endParaRPr>
          </a:p>
          <a:p>
            <a:pPr>
              <a:lnSpc>
                <a:spcPts val="3156"/>
              </a:lnSpc>
            </a:pPr>
            <a:r>
              <a:rPr lang="en-US" sz="2254" dirty="0">
                <a:solidFill>
                  <a:srgbClr val="FFFFFF"/>
                </a:solidFill>
                <a:latin typeface="Arimo"/>
              </a:rPr>
              <a:t>Average dispatch time for bulk loading has significantly increased by 21%,while the dispatch time for packed material has decreased.</a:t>
            </a:r>
          </a:p>
          <a:p>
            <a:pPr>
              <a:lnSpc>
                <a:spcPts val="3156"/>
              </a:lnSpc>
            </a:pPr>
            <a:endParaRPr lang="en-US" sz="2254" dirty="0">
              <a:solidFill>
                <a:srgbClr val="FFFFFF"/>
              </a:solidFill>
              <a:latin typeface="Arimo"/>
            </a:endParaRPr>
          </a:p>
          <a:p>
            <a:pPr>
              <a:lnSpc>
                <a:spcPts val="3156"/>
              </a:lnSpc>
            </a:pPr>
            <a:r>
              <a:rPr lang="en-US" sz="2254" dirty="0">
                <a:solidFill>
                  <a:srgbClr val="FFFFFF"/>
                </a:solidFill>
                <a:latin typeface="Arimo"/>
              </a:rPr>
              <a:t> Average  dispatch time increased in all three Phases for bulk load.</a:t>
            </a:r>
          </a:p>
          <a:p>
            <a:pPr>
              <a:lnSpc>
                <a:spcPts val="3156"/>
              </a:lnSpc>
            </a:pPr>
            <a:endParaRPr lang="en-US" sz="2254" dirty="0">
              <a:solidFill>
                <a:srgbClr val="FFFFFF"/>
              </a:solidFill>
              <a:latin typeface="Arimo"/>
            </a:endParaRPr>
          </a:p>
        </p:txBody>
      </p:sp>
      <p:pic>
        <p:nvPicPr>
          <p:cNvPr id="17" name="Picture 16">
            <a:extLst>
              <a:ext uri="{FF2B5EF4-FFF2-40B4-BE49-F238E27FC236}">
                <a16:creationId xmlns:a16="http://schemas.microsoft.com/office/drawing/2014/main" id="{FB13B88E-BC93-B8F3-2A29-400D8664FDC0}"/>
              </a:ext>
            </a:extLst>
          </p:cNvPr>
          <p:cNvPicPr>
            <a:picLocks noChangeAspect="1"/>
          </p:cNvPicPr>
          <p:nvPr/>
        </p:nvPicPr>
        <p:blipFill>
          <a:blip r:embed="rId4"/>
          <a:stretch>
            <a:fillRect/>
          </a:stretch>
        </p:blipFill>
        <p:spPr>
          <a:xfrm>
            <a:off x="4800602" y="178403"/>
            <a:ext cx="13321065" cy="99301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3208" y="105437"/>
            <a:ext cx="3701593" cy="2025781"/>
          </a:xfrm>
          <a:prstGeom prst="rect">
            <a:avLst/>
          </a:prstGeom>
        </p:spPr>
      </p:pic>
      <p:sp>
        <p:nvSpPr>
          <p:cNvPr id="9" name="AutoShape 9"/>
          <p:cNvSpPr/>
          <p:nvPr/>
        </p:nvSpPr>
        <p:spPr>
          <a:xfrm rot="-5400000">
            <a:off x="2844376" y="994097"/>
            <a:ext cx="3521209" cy="0"/>
          </a:xfrm>
          <a:prstGeom prst="line">
            <a:avLst/>
          </a:prstGeom>
          <a:ln w="38100" cap="flat">
            <a:solidFill>
              <a:srgbClr val="FFFFFF"/>
            </a:solidFill>
            <a:prstDash val="solid"/>
            <a:headEnd type="none" w="sm" len="sm"/>
            <a:tailEnd type="none" w="sm" len="sm"/>
          </a:ln>
        </p:spPr>
      </p:sp>
      <p:sp>
        <p:nvSpPr>
          <p:cNvPr id="10" name="AutoShape 10"/>
          <p:cNvSpPr/>
          <p:nvPr/>
        </p:nvSpPr>
        <p:spPr>
          <a:xfrm rot="-5400000">
            <a:off x="2806276" y="10107336"/>
            <a:ext cx="3521209" cy="0"/>
          </a:xfrm>
          <a:prstGeom prst="line">
            <a:avLst/>
          </a:prstGeom>
          <a:ln w="38100" cap="flat">
            <a:solidFill>
              <a:srgbClr val="FFFFFF"/>
            </a:solidFill>
            <a:prstDash val="solid"/>
            <a:headEnd type="none" w="sm" len="sm"/>
            <a:tailEnd type="none" w="sm" len="sm"/>
          </a:ln>
        </p:spPr>
      </p:sp>
      <p:sp>
        <p:nvSpPr>
          <p:cNvPr id="11" name="TextBox 11"/>
          <p:cNvSpPr txBox="1"/>
          <p:nvPr/>
        </p:nvSpPr>
        <p:spPr>
          <a:xfrm>
            <a:off x="166332" y="2447424"/>
            <a:ext cx="4381497" cy="6118726"/>
          </a:xfrm>
          <a:prstGeom prst="rect">
            <a:avLst/>
          </a:prstGeom>
        </p:spPr>
        <p:txBody>
          <a:bodyPr wrap="square" lIns="0" tIns="0" rIns="0" bIns="0" rtlCol="0" anchor="t">
            <a:spAutoFit/>
          </a:bodyPr>
          <a:lstStyle/>
          <a:p>
            <a:pPr>
              <a:lnSpc>
                <a:spcPts val="3156"/>
              </a:lnSpc>
            </a:pPr>
            <a:r>
              <a:rPr lang="en-US" sz="2254" b="1" dirty="0">
                <a:solidFill>
                  <a:srgbClr val="FFFFFF"/>
                </a:solidFill>
                <a:latin typeface="Arimo"/>
              </a:rPr>
              <a:t>Analysis &amp; Findings  :</a:t>
            </a:r>
          </a:p>
          <a:p>
            <a:pPr>
              <a:lnSpc>
                <a:spcPts val="3156"/>
              </a:lnSpc>
            </a:pPr>
            <a:endParaRPr lang="en-US" sz="2254" dirty="0">
              <a:solidFill>
                <a:srgbClr val="FFFFFF"/>
              </a:solidFill>
              <a:latin typeface="Arimo"/>
            </a:endParaRPr>
          </a:p>
          <a:p>
            <a:pPr>
              <a:lnSpc>
                <a:spcPts val="3156"/>
              </a:lnSpc>
            </a:pPr>
            <a:endParaRPr lang="en-US" sz="2254" dirty="0">
              <a:solidFill>
                <a:srgbClr val="FFFFFF"/>
              </a:solidFill>
              <a:latin typeface="Arimo"/>
            </a:endParaRPr>
          </a:p>
          <a:p>
            <a:pPr>
              <a:lnSpc>
                <a:spcPts val="3156"/>
              </a:lnSpc>
            </a:pPr>
            <a:r>
              <a:rPr lang="en-IN" sz="2254" dirty="0">
                <a:solidFill>
                  <a:srgbClr val="FFFFFF"/>
                </a:solidFill>
                <a:latin typeface="Arimo"/>
              </a:rPr>
              <a:t>Top five products contributing 69% of business volume – Alcohol, </a:t>
            </a:r>
            <a:r>
              <a:rPr lang="en-IN" sz="2254" dirty="0" err="1">
                <a:solidFill>
                  <a:srgbClr val="FFFFFF"/>
                </a:solidFill>
                <a:latin typeface="Arimo"/>
              </a:rPr>
              <a:t>Vegacid,Erucic</a:t>
            </a:r>
            <a:r>
              <a:rPr lang="en-IN" sz="2254" dirty="0">
                <a:solidFill>
                  <a:srgbClr val="FFFFFF"/>
                </a:solidFill>
                <a:latin typeface="Arimo"/>
              </a:rPr>
              <a:t> Acid, </a:t>
            </a:r>
            <a:r>
              <a:rPr lang="en-IN" sz="2254" dirty="0" err="1">
                <a:solidFill>
                  <a:srgbClr val="FFFFFF"/>
                </a:solidFill>
                <a:latin typeface="Arimo"/>
              </a:rPr>
              <a:t>Glycerin</a:t>
            </a:r>
            <a:r>
              <a:rPr lang="en-IN" sz="2254" dirty="0">
                <a:solidFill>
                  <a:srgbClr val="FFFFFF"/>
                </a:solidFill>
                <a:latin typeface="Arimo"/>
              </a:rPr>
              <a:t> &amp; Superflex .</a:t>
            </a:r>
          </a:p>
          <a:p>
            <a:pPr>
              <a:lnSpc>
                <a:spcPts val="3156"/>
              </a:lnSpc>
            </a:pPr>
            <a:endParaRPr lang="en-IN" sz="2254" dirty="0">
              <a:solidFill>
                <a:srgbClr val="FFFFFF"/>
              </a:solidFill>
              <a:latin typeface="Arimo"/>
            </a:endParaRPr>
          </a:p>
          <a:p>
            <a:pPr>
              <a:lnSpc>
                <a:spcPts val="3156"/>
              </a:lnSpc>
            </a:pPr>
            <a:endParaRPr lang="en-IN" sz="2254" dirty="0">
              <a:solidFill>
                <a:srgbClr val="FFFFFF"/>
              </a:solidFill>
              <a:latin typeface="Arimo"/>
            </a:endParaRPr>
          </a:p>
          <a:p>
            <a:pPr>
              <a:lnSpc>
                <a:spcPts val="3156"/>
              </a:lnSpc>
            </a:pPr>
            <a:r>
              <a:rPr lang="en-US" sz="2254" dirty="0">
                <a:solidFill>
                  <a:srgbClr val="FFFFFF"/>
                </a:solidFill>
                <a:latin typeface="Arimo"/>
              </a:rPr>
              <a:t>Average dispatch Time significantly decreased  for all the major five products .</a:t>
            </a:r>
            <a:endParaRPr lang="en-IN" sz="2254" dirty="0">
              <a:solidFill>
                <a:srgbClr val="FFFFFF"/>
              </a:solidFill>
              <a:latin typeface="Arimo"/>
            </a:endParaRPr>
          </a:p>
          <a:p>
            <a:pPr>
              <a:lnSpc>
                <a:spcPts val="3156"/>
              </a:lnSpc>
            </a:pPr>
            <a:endParaRPr lang="en-IN" sz="2254" dirty="0">
              <a:solidFill>
                <a:srgbClr val="FFFFFF"/>
              </a:solidFill>
              <a:latin typeface="Arimo"/>
            </a:endParaRPr>
          </a:p>
          <a:p>
            <a:pPr>
              <a:lnSpc>
                <a:spcPts val="3156"/>
              </a:lnSpc>
            </a:pPr>
            <a:endParaRPr lang="en-US" sz="2254" dirty="0">
              <a:solidFill>
                <a:srgbClr val="FFFFFF"/>
              </a:solidFill>
              <a:latin typeface="Arimo"/>
            </a:endParaRPr>
          </a:p>
          <a:p>
            <a:pPr>
              <a:lnSpc>
                <a:spcPts val="3156"/>
              </a:lnSpc>
            </a:pPr>
            <a:r>
              <a:rPr lang="en-US" sz="2254" dirty="0">
                <a:solidFill>
                  <a:srgbClr val="FFFFFF"/>
                </a:solidFill>
                <a:latin typeface="Arimo"/>
              </a:rPr>
              <a:t> </a:t>
            </a:r>
          </a:p>
        </p:txBody>
      </p:sp>
      <p:pic>
        <p:nvPicPr>
          <p:cNvPr id="3" name="Picture 2">
            <a:extLst>
              <a:ext uri="{FF2B5EF4-FFF2-40B4-BE49-F238E27FC236}">
                <a16:creationId xmlns:a16="http://schemas.microsoft.com/office/drawing/2014/main" id="{21F6D0B5-7EAF-8F50-6C28-EE29EB6B52CD}"/>
              </a:ext>
            </a:extLst>
          </p:cNvPr>
          <p:cNvPicPr>
            <a:picLocks noChangeAspect="1"/>
          </p:cNvPicPr>
          <p:nvPr/>
        </p:nvPicPr>
        <p:blipFill>
          <a:blip r:embed="rId4"/>
          <a:stretch>
            <a:fillRect/>
          </a:stretch>
        </p:blipFill>
        <p:spPr>
          <a:xfrm>
            <a:off x="4844599" y="105437"/>
            <a:ext cx="13030194" cy="5114263"/>
          </a:xfrm>
          <a:prstGeom prst="rect">
            <a:avLst/>
          </a:prstGeom>
        </p:spPr>
      </p:pic>
      <p:pic>
        <p:nvPicPr>
          <p:cNvPr id="5" name="Picture 4">
            <a:extLst>
              <a:ext uri="{FF2B5EF4-FFF2-40B4-BE49-F238E27FC236}">
                <a16:creationId xmlns:a16="http://schemas.microsoft.com/office/drawing/2014/main" id="{4FD5810C-0F80-A647-1E8F-DD227D842A17}"/>
              </a:ext>
            </a:extLst>
          </p:cNvPr>
          <p:cNvPicPr>
            <a:picLocks noChangeAspect="1"/>
          </p:cNvPicPr>
          <p:nvPr/>
        </p:nvPicPr>
        <p:blipFill>
          <a:blip r:embed="rId5"/>
          <a:stretch>
            <a:fillRect/>
          </a:stretch>
        </p:blipFill>
        <p:spPr>
          <a:xfrm>
            <a:off x="4800600" y="5448301"/>
            <a:ext cx="13030195" cy="4733262"/>
          </a:xfrm>
          <a:prstGeom prst="rect">
            <a:avLst/>
          </a:prstGeom>
        </p:spPr>
      </p:pic>
    </p:spTree>
    <p:extLst>
      <p:ext uri="{BB962C8B-B14F-4D97-AF65-F5344CB8AC3E}">
        <p14:creationId xmlns:p14="http://schemas.microsoft.com/office/powerpoint/2010/main" val="854497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3208" y="105437"/>
            <a:ext cx="3701593" cy="2025781"/>
          </a:xfrm>
          <a:prstGeom prst="rect">
            <a:avLst/>
          </a:prstGeom>
        </p:spPr>
      </p:pic>
      <p:sp>
        <p:nvSpPr>
          <p:cNvPr id="9" name="AutoShape 9"/>
          <p:cNvSpPr/>
          <p:nvPr/>
        </p:nvSpPr>
        <p:spPr>
          <a:xfrm rot="-5400000">
            <a:off x="2844376" y="994097"/>
            <a:ext cx="3521209" cy="0"/>
          </a:xfrm>
          <a:prstGeom prst="line">
            <a:avLst/>
          </a:prstGeom>
          <a:ln w="38100" cap="flat">
            <a:solidFill>
              <a:srgbClr val="FFFFFF"/>
            </a:solidFill>
            <a:prstDash val="solid"/>
            <a:headEnd type="none" w="sm" len="sm"/>
            <a:tailEnd type="none" w="sm" len="sm"/>
          </a:ln>
        </p:spPr>
      </p:sp>
      <p:sp>
        <p:nvSpPr>
          <p:cNvPr id="10" name="AutoShape 10"/>
          <p:cNvSpPr/>
          <p:nvPr/>
        </p:nvSpPr>
        <p:spPr>
          <a:xfrm rot="-5400000">
            <a:off x="2806276" y="10107336"/>
            <a:ext cx="3521209" cy="0"/>
          </a:xfrm>
          <a:prstGeom prst="line">
            <a:avLst/>
          </a:prstGeom>
          <a:ln w="38100" cap="flat">
            <a:solidFill>
              <a:srgbClr val="FFFFFF"/>
            </a:solidFill>
            <a:prstDash val="solid"/>
            <a:headEnd type="none" w="sm" len="sm"/>
            <a:tailEnd type="none" w="sm" len="sm"/>
          </a:ln>
        </p:spPr>
      </p:sp>
      <p:sp>
        <p:nvSpPr>
          <p:cNvPr id="11" name="TextBox 11"/>
          <p:cNvSpPr txBox="1"/>
          <p:nvPr/>
        </p:nvSpPr>
        <p:spPr>
          <a:xfrm>
            <a:off x="166333" y="2416279"/>
            <a:ext cx="4381497" cy="5454442"/>
          </a:xfrm>
          <a:prstGeom prst="rect">
            <a:avLst/>
          </a:prstGeom>
        </p:spPr>
        <p:txBody>
          <a:bodyPr wrap="square" lIns="0" tIns="0" rIns="0" bIns="0" rtlCol="0" anchor="t">
            <a:spAutoFit/>
          </a:bodyPr>
          <a:lstStyle/>
          <a:p>
            <a:pPr>
              <a:lnSpc>
                <a:spcPts val="3156"/>
              </a:lnSpc>
            </a:pPr>
            <a:r>
              <a:rPr lang="en-US" sz="2254" b="1" dirty="0">
                <a:solidFill>
                  <a:srgbClr val="FFFFFF"/>
                </a:solidFill>
                <a:latin typeface="Arimo"/>
              </a:rPr>
              <a:t>Analysis &amp; Findings  :</a:t>
            </a:r>
          </a:p>
          <a:p>
            <a:pPr>
              <a:lnSpc>
                <a:spcPts val="3156"/>
              </a:lnSpc>
            </a:pPr>
            <a:endParaRPr lang="en-US" sz="2254" dirty="0">
              <a:solidFill>
                <a:srgbClr val="FFFFFF"/>
              </a:solidFill>
              <a:latin typeface="Arimo"/>
            </a:endParaRPr>
          </a:p>
          <a:p>
            <a:pPr>
              <a:lnSpc>
                <a:spcPts val="3156"/>
              </a:lnSpc>
            </a:pPr>
            <a:endParaRPr lang="en-US" sz="2254" dirty="0">
              <a:solidFill>
                <a:srgbClr val="FFFFFF"/>
              </a:solidFill>
              <a:latin typeface="Arimo"/>
            </a:endParaRPr>
          </a:p>
          <a:p>
            <a:r>
              <a:rPr lang="en-US" sz="2254" dirty="0">
                <a:solidFill>
                  <a:srgbClr val="FFFFFF"/>
                </a:solidFill>
                <a:latin typeface="Arimo"/>
              </a:rPr>
              <a:t>Top six processes which are consuming almost 89% of total time spent by a vehicle for Bulk Loading.</a:t>
            </a:r>
            <a:endParaRPr lang="en-IN" sz="2254" dirty="0">
              <a:solidFill>
                <a:srgbClr val="FFFFFF"/>
              </a:solidFill>
              <a:latin typeface="Arimo"/>
            </a:endParaRPr>
          </a:p>
          <a:p>
            <a:pPr>
              <a:lnSpc>
                <a:spcPts val="3156"/>
              </a:lnSpc>
            </a:pPr>
            <a:endParaRPr lang="en-IN" sz="2254" dirty="0">
              <a:solidFill>
                <a:srgbClr val="FFFFFF"/>
              </a:solidFill>
              <a:latin typeface="Arimo"/>
            </a:endParaRPr>
          </a:p>
          <a:p>
            <a:pPr>
              <a:lnSpc>
                <a:spcPts val="3156"/>
              </a:lnSpc>
            </a:pPr>
            <a:endParaRPr lang="en-IN" sz="2254" dirty="0">
              <a:solidFill>
                <a:srgbClr val="FFFFFF"/>
              </a:solidFill>
              <a:latin typeface="Arimo"/>
            </a:endParaRPr>
          </a:p>
          <a:p>
            <a:pPr>
              <a:lnSpc>
                <a:spcPts val="3156"/>
              </a:lnSpc>
            </a:pPr>
            <a:r>
              <a:rPr lang="en-US" sz="2254" dirty="0">
                <a:solidFill>
                  <a:srgbClr val="FFFFFF"/>
                </a:solidFill>
                <a:latin typeface="Arimo"/>
              </a:rPr>
              <a:t>Operation efficiency is decreasing during both day and night shifts for top six phases. </a:t>
            </a:r>
            <a:endParaRPr lang="en-IN" sz="2254" dirty="0">
              <a:solidFill>
                <a:srgbClr val="FFFFFF"/>
              </a:solidFill>
              <a:latin typeface="Arimo"/>
            </a:endParaRPr>
          </a:p>
          <a:p>
            <a:pPr>
              <a:lnSpc>
                <a:spcPts val="3156"/>
              </a:lnSpc>
            </a:pPr>
            <a:endParaRPr lang="en-US" sz="2254" dirty="0">
              <a:solidFill>
                <a:srgbClr val="FFFFFF"/>
              </a:solidFill>
              <a:latin typeface="Arimo"/>
            </a:endParaRPr>
          </a:p>
          <a:p>
            <a:pPr>
              <a:lnSpc>
                <a:spcPts val="3156"/>
              </a:lnSpc>
            </a:pPr>
            <a:r>
              <a:rPr lang="en-US" sz="2254" dirty="0">
                <a:solidFill>
                  <a:srgbClr val="FFFFFF"/>
                </a:solidFill>
                <a:latin typeface="Arimo"/>
              </a:rPr>
              <a:t> </a:t>
            </a:r>
          </a:p>
        </p:txBody>
      </p:sp>
      <p:graphicFrame>
        <p:nvGraphicFramePr>
          <p:cNvPr id="2" name="Chart 1">
            <a:extLst>
              <a:ext uri="{FF2B5EF4-FFF2-40B4-BE49-F238E27FC236}">
                <a16:creationId xmlns:a16="http://schemas.microsoft.com/office/drawing/2014/main" id="{464304B9-DBDD-437F-83A8-757035B79F20}"/>
              </a:ext>
            </a:extLst>
          </p:cNvPr>
          <p:cNvGraphicFramePr/>
          <p:nvPr>
            <p:extLst>
              <p:ext uri="{D42A27DB-BD31-4B8C-83A1-F6EECF244321}">
                <p14:modId xmlns:p14="http://schemas.microsoft.com/office/powerpoint/2010/main" val="2497240"/>
              </p:ext>
            </p:extLst>
          </p:nvPr>
        </p:nvGraphicFramePr>
        <p:xfrm>
          <a:off x="4800614" y="105437"/>
          <a:ext cx="13321052" cy="4804547"/>
        </p:xfrm>
        <a:graphic>
          <a:graphicData uri="http://schemas.openxmlformats.org/drawingml/2006/chart">
            <c:chart xmlns:c="http://schemas.openxmlformats.org/drawingml/2006/chart" xmlns:r="http://schemas.openxmlformats.org/officeDocument/2006/relationships" r:id="rId4"/>
          </a:graphicData>
        </a:graphic>
      </p:graphicFrame>
      <p:pic>
        <p:nvPicPr>
          <p:cNvPr id="13" name="Picture 12">
            <a:extLst>
              <a:ext uri="{FF2B5EF4-FFF2-40B4-BE49-F238E27FC236}">
                <a16:creationId xmlns:a16="http://schemas.microsoft.com/office/drawing/2014/main" id="{7028D397-5C5A-F29E-396D-0E1691FFFFC9}"/>
              </a:ext>
            </a:extLst>
          </p:cNvPr>
          <p:cNvPicPr>
            <a:picLocks noChangeAspect="1"/>
          </p:cNvPicPr>
          <p:nvPr/>
        </p:nvPicPr>
        <p:blipFill>
          <a:blip r:embed="rId5"/>
          <a:stretch>
            <a:fillRect/>
          </a:stretch>
        </p:blipFill>
        <p:spPr>
          <a:xfrm>
            <a:off x="4800613" y="5143500"/>
            <a:ext cx="13321052" cy="5038062"/>
          </a:xfrm>
          <a:prstGeom prst="rect">
            <a:avLst/>
          </a:prstGeom>
        </p:spPr>
      </p:pic>
    </p:spTree>
    <p:extLst>
      <p:ext uri="{BB962C8B-B14F-4D97-AF65-F5344CB8AC3E}">
        <p14:creationId xmlns:p14="http://schemas.microsoft.com/office/powerpoint/2010/main" val="2970097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577C"/>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3208" y="105437"/>
            <a:ext cx="3701593" cy="2025781"/>
          </a:xfrm>
          <a:prstGeom prst="rect">
            <a:avLst/>
          </a:prstGeom>
        </p:spPr>
      </p:pic>
      <p:sp>
        <p:nvSpPr>
          <p:cNvPr id="9" name="AutoShape 9"/>
          <p:cNvSpPr/>
          <p:nvPr/>
        </p:nvSpPr>
        <p:spPr>
          <a:xfrm rot="-5400000">
            <a:off x="2844376" y="994097"/>
            <a:ext cx="3521209" cy="0"/>
          </a:xfrm>
          <a:prstGeom prst="line">
            <a:avLst/>
          </a:prstGeom>
          <a:ln w="38100" cap="flat">
            <a:solidFill>
              <a:srgbClr val="FFFFFF"/>
            </a:solidFill>
            <a:prstDash val="solid"/>
            <a:headEnd type="none" w="sm" len="sm"/>
            <a:tailEnd type="none" w="sm" len="sm"/>
          </a:ln>
        </p:spPr>
      </p:sp>
      <p:sp>
        <p:nvSpPr>
          <p:cNvPr id="10" name="AutoShape 10"/>
          <p:cNvSpPr/>
          <p:nvPr/>
        </p:nvSpPr>
        <p:spPr>
          <a:xfrm rot="-5400000">
            <a:off x="2806276" y="10107336"/>
            <a:ext cx="3521209" cy="0"/>
          </a:xfrm>
          <a:prstGeom prst="line">
            <a:avLst/>
          </a:prstGeom>
          <a:ln w="38100" cap="flat">
            <a:solidFill>
              <a:srgbClr val="FFFFFF"/>
            </a:solidFill>
            <a:prstDash val="solid"/>
            <a:headEnd type="none" w="sm" len="sm"/>
            <a:tailEnd type="none" w="sm" len="sm"/>
          </a:ln>
        </p:spPr>
      </p:sp>
      <p:sp>
        <p:nvSpPr>
          <p:cNvPr id="11" name="TextBox 11"/>
          <p:cNvSpPr txBox="1"/>
          <p:nvPr/>
        </p:nvSpPr>
        <p:spPr>
          <a:xfrm>
            <a:off x="166333" y="2416279"/>
            <a:ext cx="4381497" cy="3119187"/>
          </a:xfrm>
          <a:prstGeom prst="rect">
            <a:avLst/>
          </a:prstGeom>
        </p:spPr>
        <p:txBody>
          <a:bodyPr wrap="square" lIns="0" tIns="0" rIns="0" bIns="0" rtlCol="0" anchor="t">
            <a:spAutoFit/>
          </a:bodyPr>
          <a:lstStyle/>
          <a:p>
            <a:pPr>
              <a:lnSpc>
                <a:spcPts val="3156"/>
              </a:lnSpc>
            </a:pPr>
            <a:r>
              <a:rPr lang="en-US" sz="2254" b="1" dirty="0">
                <a:solidFill>
                  <a:srgbClr val="FFFFFF"/>
                </a:solidFill>
                <a:latin typeface="Arimo"/>
              </a:rPr>
              <a:t>Analysis &amp; Findings  :</a:t>
            </a:r>
          </a:p>
          <a:p>
            <a:pPr>
              <a:lnSpc>
                <a:spcPts val="3156"/>
              </a:lnSpc>
            </a:pPr>
            <a:endParaRPr lang="en-US" sz="2254" dirty="0">
              <a:solidFill>
                <a:srgbClr val="FFFFFF"/>
              </a:solidFill>
              <a:latin typeface="Arimo"/>
            </a:endParaRPr>
          </a:p>
          <a:p>
            <a:pPr>
              <a:lnSpc>
                <a:spcPts val="3156"/>
              </a:lnSpc>
            </a:pPr>
            <a:endParaRPr lang="en-US" sz="2254" dirty="0">
              <a:solidFill>
                <a:srgbClr val="FFFFFF"/>
              </a:solidFill>
              <a:latin typeface="Arimo"/>
            </a:endParaRPr>
          </a:p>
          <a:p>
            <a:r>
              <a:rPr lang="en-US" sz="2254" dirty="0">
                <a:solidFill>
                  <a:srgbClr val="FFFFFF"/>
                </a:solidFill>
                <a:latin typeface="Arimo"/>
              </a:rPr>
              <a:t>Exceptional increase of vehicle rejection &amp; Detention charges</a:t>
            </a:r>
            <a:endParaRPr lang="en-IN" sz="2254" dirty="0">
              <a:solidFill>
                <a:srgbClr val="FFFFFF"/>
              </a:solidFill>
              <a:latin typeface="Arimo"/>
            </a:endParaRPr>
          </a:p>
          <a:p>
            <a:pPr>
              <a:lnSpc>
                <a:spcPts val="3156"/>
              </a:lnSpc>
            </a:pPr>
            <a:endParaRPr lang="en-IN" sz="2254" dirty="0">
              <a:solidFill>
                <a:srgbClr val="FFFFFF"/>
              </a:solidFill>
              <a:latin typeface="Arimo"/>
            </a:endParaRPr>
          </a:p>
          <a:p>
            <a:pPr>
              <a:lnSpc>
                <a:spcPts val="3156"/>
              </a:lnSpc>
            </a:pPr>
            <a:endParaRPr lang="en-US" sz="2254" dirty="0">
              <a:solidFill>
                <a:srgbClr val="FFFFFF"/>
              </a:solidFill>
              <a:latin typeface="Arimo"/>
            </a:endParaRPr>
          </a:p>
          <a:p>
            <a:pPr>
              <a:lnSpc>
                <a:spcPts val="3156"/>
              </a:lnSpc>
            </a:pPr>
            <a:r>
              <a:rPr lang="en-US" sz="2254" dirty="0">
                <a:solidFill>
                  <a:srgbClr val="FFFFFF"/>
                </a:solidFill>
                <a:latin typeface="Arimo"/>
              </a:rPr>
              <a:t> </a:t>
            </a:r>
          </a:p>
        </p:txBody>
      </p:sp>
      <p:pic>
        <p:nvPicPr>
          <p:cNvPr id="4" name="Picture 3">
            <a:extLst>
              <a:ext uri="{FF2B5EF4-FFF2-40B4-BE49-F238E27FC236}">
                <a16:creationId xmlns:a16="http://schemas.microsoft.com/office/drawing/2014/main" id="{A00C69E2-98E6-9697-D203-38CE915264B2}"/>
              </a:ext>
            </a:extLst>
          </p:cNvPr>
          <p:cNvPicPr>
            <a:picLocks noChangeAspect="1"/>
          </p:cNvPicPr>
          <p:nvPr/>
        </p:nvPicPr>
        <p:blipFill>
          <a:blip r:embed="rId4"/>
          <a:stretch>
            <a:fillRect/>
          </a:stretch>
        </p:blipFill>
        <p:spPr>
          <a:xfrm>
            <a:off x="5038009" y="105437"/>
            <a:ext cx="12411791" cy="4723571"/>
          </a:xfrm>
          <a:prstGeom prst="rect">
            <a:avLst/>
          </a:prstGeom>
        </p:spPr>
      </p:pic>
      <p:graphicFrame>
        <p:nvGraphicFramePr>
          <p:cNvPr id="5" name="Chart 4">
            <a:extLst>
              <a:ext uri="{FF2B5EF4-FFF2-40B4-BE49-F238E27FC236}">
                <a16:creationId xmlns:a16="http://schemas.microsoft.com/office/drawing/2014/main" id="{C1D954D9-19A5-AF52-5F5F-0903041A701C}"/>
              </a:ext>
            </a:extLst>
          </p:cNvPr>
          <p:cNvGraphicFramePr/>
          <p:nvPr>
            <p:extLst>
              <p:ext uri="{D42A27DB-BD31-4B8C-83A1-F6EECF244321}">
                <p14:modId xmlns:p14="http://schemas.microsoft.com/office/powerpoint/2010/main" val="2224770815"/>
              </p:ext>
            </p:extLst>
          </p:nvPr>
        </p:nvGraphicFramePr>
        <p:xfrm>
          <a:off x="5038010" y="5600700"/>
          <a:ext cx="12411790" cy="43434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602525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563600" y="0"/>
            <a:ext cx="4648200" cy="10515270"/>
            <a:chOff x="0" y="0"/>
            <a:chExt cx="1506762" cy="2769454"/>
          </a:xfrm>
        </p:grpSpPr>
        <p:sp>
          <p:nvSpPr>
            <p:cNvPr id="3" name="Freeform 3"/>
            <p:cNvSpPr/>
            <p:nvPr/>
          </p:nvSpPr>
          <p:spPr>
            <a:xfrm>
              <a:off x="0" y="0"/>
              <a:ext cx="1506762" cy="2769454"/>
            </a:xfrm>
            <a:custGeom>
              <a:avLst/>
              <a:gdLst/>
              <a:ahLst/>
              <a:cxnLst/>
              <a:rect l="l" t="t" r="r" b="b"/>
              <a:pathLst>
                <a:path w="1506762" h="2769454">
                  <a:moveTo>
                    <a:pt x="0" y="0"/>
                  </a:moveTo>
                  <a:lnTo>
                    <a:pt x="1506762" y="0"/>
                  </a:lnTo>
                  <a:lnTo>
                    <a:pt x="1506762" y="2769454"/>
                  </a:lnTo>
                  <a:lnTo>
                    <a:pt x="0" y="2769454"/>
                  </a:lnTo>
                  <a:close/>
                </a:path>
              </a:pathLst>
            </a:custGeom>
            <a:solidFill>
              <a:srgbClr val="04577C"/>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pic>
        <p:nvPicPr>
          <p:cNvPr id="5" name="Picture 5"/>
          <p:cNvPicPr>
            <a:picLocks noChangeAspect="1"/>
          </p:cNvPicPr>
          <p:nvPr/>
        </p:nvPicPr>
        <p:blipFill>
          <a:blip r:embed="rId2"/>
          <a:srcRect/>
          <a:stretch>
            <a:fillRect/>
          </a:stretch>
        </p:blipFill>
        <p:spPr>
          <a:xfrm>
            <a:off x="11422830" y="4467070"/>
            <a:ext cx="11672940" cy="9965773"/>
          </a:xfrm>
          <a:prstGeom prst="rect">
            <a:avLst/>
          </a:prstGeom>
        </p:spPr>
      </p:pic>
      <p:pic>
        <p:nvPicPr>
          <p:cNvPr id="6" name="Picture 6"/>
          <p:cNvPicPr>
            <a:picLocks noChangeAspect="1"/>
          </p:cNvPicPr>
          <p:nvPr/>
        </p:nvPicPr>
        <p:blipFill>
          <a:blip r:embed="rId3"/>
          <a:srcRect t="19280"/>
          <a:stretch>
            <a:fillRect/>
          </a:stretch>
        </p:blipFill>
        <p:spPr>
          <a:xfrm>
            <a:off x="9293587" y="7180182"/>
            <a:ext cx="7965713" cy="1269909"/>
          </a:xfrm>
          <a:prstGeom prst="rect">
            <a:avLst/>
          </a:prstGeom>
        </p:spPr>
      </p:pic>
      <p:pic>
        <p:nvPicPr>
          <p:cNvPr id="7" name="Picture 7"/>
          <p:cNvPicPr>
            <a:picLocks noChangeAspect="1"/>
          </p:cNvPicPr>
          <p:nvPr/>
        </p:nvPicPr>
        <p:blipFill>
          <a:blip r:embed="rId2"/>
          <a:srcRect/>
          <a:stretch>
            <a:fillRect/>
          </a:stretch>
        </p:blipFill>
        <p:spPr>
          <a:xfrm>
            <a:off x="-5836470" y="-4982886"/>
            <a:ext cx="11672940" cy="9965773"/>
          </a:xfrm>
          <a:prstGeom prst="rect">
            <a:avLst/>
          </a:prstGeom>
        </p:spPr>
      </p:pic>
      <p:grpSp>
        <p:nvGrpSpPr>
          <p:cNvPr id="8" name="Group 8"/>
          <p:cNvGrpSpPr/>
          <p:nvPr/>
        </p:nvGrpSpPr>
        <p:grpSpPr>
          <a:xfrm>
            <a:off x="945114" y="-665499"/>
            <a:ext cx="11399286" cy="6175711"/>
            <a:chOff x="-12902" y="-114300"/>
            <a:chExt cx="1208655" cy="927100"/>
          </a:xfrm>
        </p:grpSpPr>
        <p:sp>
          <p:nvSpPr>
            <p:cNvPr id="9" name="Freeform 9"/>
            <p:cNvSpPr/>
            <p:nvPr/>
          </p:nvSpPr>
          <p:spPr>
            <a:xfrm>
              <a:off x="-12902" y="1383"/>
              <a:ext cx="1208655" cy="250107"/>
            </a:xfrm>
            <a:custGeom>
              <a:avLst/>
              <a:gdLst/>
              <a:ahLst/>
              <a:cxnLst/>
              <a:rect l="l" t="t" r="r" b="b"/>
              <a:pathLst>
                <a:path w="1146516" h="290996">
                  <a:moveTo>
                    <a:pt x="0" y="0"/>
                  </a:moveTo>
                  <a:lnTo>
                    <a:pt x="1146516" y="0"/>
                  </a:lnTo>
                  <a:lnTo>
                    <a:pt x="1146516" y="290996"/>
                  </a:lnTo>
                  <a:lnTo>
                    <a:pt x="0" y="290996"/>
                  </a:lnTo>
                  <a:close/>
                </a:path>
              </a:pathLst>
            </a:custGeom>
            <a:solidFill>
              <a:srgbClr val="04577C"/>
            </a:solidFill>
            <a:ln w="38100">
              <a:solidFill>
                <a:srgbClr val="FEFFFF"/>
              </a:solidFill>
            </a:ln>
          </p:spPr>
          <p:txBody>
            <a:bodyPr/>
            <a:lstStyle/>
            <a:p>
              <a:pPr algn="ctr"/>
              <a:endParaRPr lang="en-US" sz="2800" spc="339" dirty="0">
                <a:solidFill>
                  <a:srgbClr val="FDFBFB"/>
                </a:solidFill>
                <a:latin typeface="League Spartan"/>
              </a:endParaRPr>
            </a:p>
            <a:p>
              <a:pPr algn="ctr"/>
              <a:endParaRPr lang="en-US" sz="2800" spc="339" dirty="0">
                <a:solidFill>
                  <a:srgbClr val="FDFBFB"/>
                </a:solidFill>
                <a:latin typeface="League Spartan"/>
              </a:endParaRPr>
            </a:p>
            <a:p>
              <a:pPr algn="ctr"/>
              <a:r>
                <a:rPr lang="en-US" sz="3200" spc="339" dirty="0">
                  <a:solidFill>
                    <a:srgbClr val="FDFBFB"/>
                  </a:solidFill>
                  <a:latin typeface="League Spartan"/>
                </a:rPr>
                <a:t>Important Observations </a:t>
              </a:r>
            </a:p>
            <a:p>
              <a:endParaRPr lang="en-IN" dirty="0"/>
            </a:p>
          </p:txBody>
        </p:sp>
        <p:sp>
          <p:nvSpPr>
            <p:cNvPr id="10" name="TextBox 10"/>
            <p:cNvSpPr txBox="1"/>
            <p:nvPr/>
          </p:nvSpPr>
          <p:spPr>
            <a:xfrm>
              <a:off x="0" y="-114300"/>
              <a:ext cx="812800" cy="927100"/>
            </a:xfrm>
            <a:prstGeom prst="rect">
              <a:avLst/>
            </a:prstGeom>
          </p:spPr>
          <p:txBody>
            <a:bodyPr lIns="139700" tIns="139700" rIns="139700" bIns="139700" rtlCol="0" anchor="ctr"/>
            <a:lstStyle/>
            <a:p>
              <a:pPr marL="0" lvl="0" indent="0" algn="ctr">
                <a:lnSpc>
                  <a:spcPts val="5440"/>
                </a:lnSpc>
              </a:pPr>
              <a:endParaRPr lang="en-US" sz="3465" spc="339" dirty="0">
                <a:solidFill>
                  <a:srgbClr val="FDFBFB"/>
                </a:solidFill>
                <a:latin typeface="League Spartan"/>
              </a:endParaRPr>
            </a:p>
          </p:txBody>
        </p:sp>
      </p:grpSp>
      <p:sp>
        <p:nvSpPr>
          <p:cNvPr id="11" name="TextBox 11"/>
          <p:cNvSpPr txBox="1"/>
          <p:nvPr/>
        </p:nvSpPr>
        <p:spPr>
          <a:xfrm>
            <a:off x="117315" y="2019300"/>
            <a:ext cx="13370085" cy="7755969"/>
          </a:xfrm>
          <a:prstGeom prst="rect">
            <a:avLst/>
          </a:prstGeom>
        </p:spPr>
        <p:txBody>
          <a:bodyPr wrap="square" lIns="0" tIns="0" rIns="0" bIns="0" rtlCol="0" anchor="t">
            <a:spAutoFit/>
          </a:bodyPr>
          <a:lstStyle/>
          <a:p>
            <a:pPr algn="l">
              <a:buFont typeface="Arial" panose="020B0604020202020204" pitchFamily="34" charset="0"/>
              <a:buChar char="•"/>
            </a:pPr>
            <a:r>
              <a:rPr lang="en-US" sz="2400" b="0" i="0" dirty="0">
                <a:solidFill>
                  <a:srgbClr val="374151"/>
                </a:solidFill>
                <a:effectLst/>
                <a:latin typeface="Arimo" panose="020B0604020202020204" charset="0"/>
                <a:ea typeface="Arimo" panose="020B0604020202020204" charset="0"/>
                <a:cs typeface="Arimo" panose="020B0604020202020204" charset="0"/>
              </a:rPr>
              <a:t>Bulk pack is the major volume contributor &amp; the average dispatch time for bulk loading has significantly increased by 21%, while the dispatch time for packed material has decreased slightly, suggesting inefficiencies in the loading process that need to be addressed.</a:t>
            </a:r>
          </a:p>
          <a:p>
            <a:pPr algn="l">
              <a:buFont typeface="Arial" panose="020B0604020202020204" pitchFamily="34" charset="0"/>
              <a:buChar char="•"/>
            </a:pPr>
            <a:r>
              <a:rPr lang="en-US" sz="2400" b="0" i="0" dirty="0">
                <a:solidFill>
                  <a:srgbClr val="374151"/>
                </a:solidFill>
                <a:effectLst/>
                <a:latin typeface="Arimo" panose="020B0604020202020204" charset="0"/>
                <a:ea typeface="Arimo" panose="020B0604020202020204" charset="0"/>
                <a:cs typeface="Arimo" panose="020B0604020202020204" charset="0"/>
              </a:rPr>
              <a:t>Business volume increased by 3.5% YoY, but total hours spent by vehicles inside the plant increased by 15%, indicating inefficiencies in plant operations.</a:t>
            </a:r>
          </a:p>
          <a:p>
            <a:pPr algn="l">
              <a:buFont typeface="Arial" panose="020B0604020202020204" pitchFamily="34" charset="0"/>
              <a:buChar char="•"/>
            </a:pPr>
            <a:r>
              <a:rPr lang="en-US" sz="2400" b="0" i="0" dirty="0">
                <a:solidFill>
                  <a:srgbClr val="374151"/>
                </a:solidFill>
                <a:effectLst/>
                <a:latin typeface="Arimo" panose="020B0604020202020204" charset="0"/>
                <a:ea typeface="Arimo" panose="020B0604020202020204" charset="0"/>
                <a:cs typeface="Arimo" panose="020B0604020202020204" charset="0"/>
              </a:rPr>
              <a:t>The weekday-wise dispatch efficiencies for bulk materials have decreased significantly year on year, likely due to increased dispatch times during both day and night shifts.</a:t>
            </a:r>
          </a:p>
          <a:p>
            <a:pPr algn="l">
              <a:buFont typeface="Arial" panose="020B0604020202020204" pitchFamily="34" charset="0"/>
              <a:buChar char="•"/>
            </a:pPr>
            <a:r>
              <a:rPr lang="en-US" sz="2400" b="0" i="0" dirty="0">
                <a:solidFill>
                  <a:srgbClr val="374151"/>
                </a:solidFill>
                <a:effectLst/>
                <a:latin typeface="Arimo" panose="020B0604020202020204" charset="0"/>
                <a:ea typeface="Arimo" panose="020B0604020202020204" charset="0"/>
                <a:cs typeface="Arimo" panose="020B0604020202020204" charset="0"/>
              </a:rPr>
              <a:t>The operational capabilities during both day and night shifts have dropped significantly, particularly in phases (06 -07). There are unusual spikes in the time Total Time taken from Tanker weighment to completion of Material Loading time is significantly high during Day and night shift and (phase 12-13) is high during day shift entries .</a:t>
            </a:r>
          </a:p>
          <a:p>
            <a:pPr algn="l">
              <a:buFont typeface="Arial" panose="020B0604020202020204" pitchFamily="34" charset="0"/>
              <a:buChar char="•"/>
            </a:pPr>
            <a:r>
              <a:rPr lang="en-US" sz="2400" b="0" i="0" dirty="0">
                <a:solidFill>
                  <a:srgbClr val="374151"/>
                </a:solidFill>
                <a:effectLst/>
                <a:latin typeface="Arimo" panose="020B0604020202020204" charset="0"/>
                <a:ea typeface="Arimo" panose="020B0604020202020204" charset="0"/>
                <a:cs typeface="Arimo" panose="020B0604020202020204" charset="0"/>
              </a:rPr>
              <a:t>The average dispatch time for high-margin has significantly increased, while the average dispatch time for low-margin products has remained unchanged despite a 50% increase in volume. </a:t>
            </a:r>
          </a:p>
          <a:p>
            <a:pPr algn="l"/>
            <a:endParaRPr lang="en-US" sz="2400" dirty="0">
              <a:solidFill>
                <a:srgbClr val="374151"/>
              </a:solidFill>
              <a:latin typeface="Arimo" panose="020B0604020202020204" charset="0"/>
              <a:ea typeface="Arimo" panose="020B0604020202020204" charset="0"/>
              <a:cs typeface="Arimo" panose="020B0604020202020204" charset="0"/>
            </a:endParaRPr>
          </a:p>
          <a:p>
            <a:pPr algn="l">
              <a:buFont typeface="Arial" panose="020B0604020202020204" pitchFamily="34" charset="0"/>
              <a:buChar char="•"/>
            </a:pPr>
            <a:r>
              <a:rPr lang="en-US" sz="2400" b="0" i="0" dirty="0">
                <a:solidFill>
                  <a:srgbClr val="374151"/>
                </a:solidFill>
                <a:effectLst/>
                <a:latin typeface="Arimo" panose="020B0604020202020204" charset="0"/>
                <a:ea typeface="Arimo" panose="020B0604020202020204" charset="0"/>
                <a:cs typeface="Arimo" panose="020B0604020202020204" charset="0"/>
              </a:rPr>
              <a:t>Average time for phases 3-4 increased significantly for all major products, and for phase 06-07, the overall average time increased except for alcohol products. There are also spikes in phase (08-09) and phase (12-13). </a:t>
            </a:r>
          </a:p>
          <a:p>
            <a:pPr algn="l">
              <a:buFont typeface="Arial" panose="020B0604020202020204" pitchFamily="34" charset="0"/>
              <a:buChar char="•"/>
            </a:pPr>
            <a:r>
              <a:rPr lang="en-US" sz="2400" b="0" i="0" dirty="0">
                <a:solidFill>
                  <a:srgbClr val="374151"/>
                </a:solidFill>
                <a:effectLst/>
                <a:latin typeface="Arimo" panose="020B0604020202020204" charset="0"/>
                <a:ea typeface="Arimo" panose="020B0604020202020204" charset="0"/>
                <a:cs typeface="Arimo" panose="020B0604020202020204" charset="0"/>
              </a:rPr>
              <a:t>Total detention charge paid to transporters increased by 43% YoY, adding to operational costs.</a:t>
            </a:r>
          </a:p>
          <a:p>
            <a:pPr algn="l">
              <a:buFont typeface="Arial" panose="020B0604020202020204" pitchFamily="34" charset="0"/>
              <a:buChar char="•"/>
            </a:pPr>
            <a:r>
              <a:rPr lang="en-US" sz="2400" b="0" i="0" dirty="0">
                <a:solidFill>
                  <a:srgbClr val="374151"/>
                </a:solidFill>
                <a:effectLst/>
                <a:latin typeface="Arimo" panose="020B0604020202020204" charset="0"/>
                <a:ea typeface="Arimo" panose="020B0604020202020204" charset="0"/>
                <a:cs typeface="Arimo" panose="020B0604020202020204" charset="0"/>
              </a:rPr>
              <a:t>Exceptional increase of 46% YoY in vehicle rejection, putting an additional burden on plant operation.</a:t>
            </a:r>
          </a:p>
          <a:p>
            <a:pPr algn="l">
              <a:buFont typeface="Arial" panose="020B0604020202020204" pitchFamily="34" charset="0"/>
              <a:buChar char="•"/>
            </a:pPr>
            <a:endParaRPr lang="en-US" sz="2400" b="0" i="0" dirty="0">
              <a:solidFill>
                <a:srgbClr val="374151"/>
              </a:solidFill>
              <a:effectLst/>
              <a:latin typeface="Arimo" panose="020B0604020202020204" charset="0"/>
              <a:ea typeface="Arimo" panose="020B0604020202020204" charset="0"/>
              <a:cs typeface="Arimo" panose="020B0604020202020204" charset="0"/>
            </a:endParaRPr>
          </a:p>
        </p:txBody>
      </p:sp>
      <p:pic>
        <p:nvPicPr>
          <p:cNvPr id="16" name="Picture 12">
            <a:extLst>
              <a:ext uri="{FF2B5EF4-FFF2-40B4-BE49-F238E27FC236}">
                <a16:creationId xmlns:a16="http://schemas.microsoft.com/office/drawing/2014/main" id="{B5D596F6-BFFE-C685-2D59-E815C12FB6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020800" y="2779883"/>
            <a:ext cx="3856221" cy="3430417"/>
          </a:xfrm>
          <a:prstGeom prst="rect">
            <a:avLst/>
          </a:prstGeom>
        </p:spPr>
      </p:pic>
    </p:spTree>
    <p:extLst>
      <p:ext uri="{BB962C8B-B14F-4D97-AF65-F5344CB8AC3E}">
        <p14:creationId xmlns:p14="http://schemas.microsoft.com/office/powerpoint/2010/main" val="42863061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592</TotalTime>
  <Words>1081</Words>
  <Application>Microsoft Office PowerPoint</Application>
  <PresentationFormat>Custom</PresentationFormat>
  <Paragraphs>149</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Arimo Bold</vt:lpstr>
      <vt:lpstr>Wingdings</vt:lpstr>
      <vt:lpstr>Arial</vt:lpstr>
      <vt:lpstr>Arimo</vt:lpstr>
      <vt:lpstr>Arimo Italics</vt:lpstr>
      <vt:lpstr>Imprint MT Shadow</vt:lpstr>
      <vt:lpstr>Trebuchet MS</vt:lpstr>
      <vt:lpstr>Wingdings 3</vt:lpstr>
      <vt:lpstr>Calibri</vt:lpstr>
      <vt:lpstr>League Spartan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BDM PPT 5th April2</dc:title>
  <dc:creator>Rakesh</dc:creator>
  <cp:lastModifiedBy>Rakesh Bhattacharjee</cp:lastModifiedBy>
  <cp:revision>13</cp:revision>
  <dcterms:created xsi:type="dcterms:W3CDTF">2006-08-16T00:00:00Z</dcterms:created>
  <dcterms:modified xsi:type="dcterms:W3CDTF">2023-05-02T12:11:18Z</dcterms:modified>
  <dc:identifier>DAFfI-vMzY4</dc:identifier>
</cp:coreProperties>
</file>